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7" r:id="rId17"/>
    <p:sldId id="271" r:id="rId18"/>
    <p:sldId id="272" r:id="rId19"/>
    <p:sldId id="273" r:id="rId20"/>
    <p:sldId id="274" r:id="rId21"/>
    <p:sldId id="275" r:id="rId22"/>
    <p:sldId id="276"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114" d="100"/>
          <a:sy n="114" d="100"/>
        </p:scale>
        <p:origin x="30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456EB-59EF-4516-B0B9-78BEF16B61F9}" type="datetimeFigureOut">
              <a:rPr lang="el-GR" smtClean="0"/>
              <a:t>1/2/2018</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2D960-9DFB-41CD-894C-EDB819FA17BD}" type="slidenum">
              <a:rPr lang="el-GR" smtClean="0"/>
              <a:t>‹#›</a:t>
            </a:fld>
            <a:endParaRPr lang="el-GR"/>
          </a:p>
        </p:txBody>
      </p:sp>
    </p:spTree>
    <p:extLst>
      <p:ext uri="{BB962C8B-B14F-4D97-AF65-F5344CB8AC3E}">
        <p14:creationId xmlns:p14="http://schemas.microsoft.com/office/powerpoint/2010/main" val="161384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09D2D960-9DFB-41CD-894C-EDB819FA17BD}" type="slidenum">
              <a:rPr lang="el-GR" smtClean="0"/>
              <a:t>1</a:t>
            </a:fld>
            <a:endParaRPr lang="el-GR"/>
          </a:p>
        </p:txBody>
      </p:sp>
    </p:spTree>
    <p:extLst>
      <p:ext uri="{BB962C8B-B14F-4D97-AF65-F5344CB8AC3E}">
        <p14:creationId xmlns:p14="http://schemas.microsoft.com/office/powerpoint/2010/main" val="4166281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015ACD6C-195B-4017-8997-27D8FC873215}"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282426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064D2FD-6B8A-4FFC-923A-49A0214CB650}"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41938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E8C40CD1-1136-4D22-8228-2B183FFD3E67}"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405819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770E2058-058A-48E4-BD9A-7379EB404687}"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258208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2C70CE16-3BB1-436C-8E27-007A11FF3809}" type="datetime1">
              <a:rPr lang="el-GR" smtClean="0"/>
              <a:t>1/2/2018</a:t>
            </a:fld>
            <a:endParaRPr lang="el-GR"/>
          </a:p>
        </p:txBody>
      </p:sp>
      <p:sp>
        <p:nvSpPr>
          <p:cNvPr id="8" name="Footer Placeholder 7"/>
          <p:cNvSpPr>
            <a:spLocks noGrp="1"/>
          </p:cNvSpPr>
          <p:nvPr>
            <p:ph type="ftr" sz="quarter" idx="11"/>
          </p:nvPr>
        </p:nvSpPr>
        <p:spPr/>
        <p:txBody>
          <a:bodyPr/>
          <a:lstStyle/>
          <a:p>
            <a:r>
              <a:rPr lang="el-GR"/>
              <a:t>Γιάννης Π. Πλατάρος Μαθηματικός</a:t>
            </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1079495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26B277DD-2C5D-4EE4-93EC-B23209803450}" type="datetime1">
              <a:rPr lang="el-GR" smtClean="0"/>
              <a:t>1/2/2018</a:t>
            </a:fld>
            <a:endParaRPr lang="el-GR"/>
          </a:p>
        </p:txBody>
      </p:sp>
      <p:sp>
        <p:nvSpPr>
          <p:cNvPr id="4" name="Footer Placeholder 3"/>
          <p:cNvSpPr>
            <a:spLocks noGrp="1"/>
          </p:cNvSpPr>
          <p:nvPr>
            <p:ph type="ftr" sz="quarter" idx="11"/>
          </p:nvPr>
        </p:nvSpPr>
        <p:spPr/>
        <p:txBody>
          <a:bodyPr/>
          <a:lstStyle/>
          <a:p>
            <a:r>
              <a:rPr lang="el-GR"/>
              <a:t>Γιάννης Π. Πλατάρος Μαθηματικός</a:t>
            </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319796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9E274-CC5E-454C-8553-6E8C8261C8B6}" type="datetime1">
              <a:rPr lang="el-GR" smtClean="0"/>
              <a:t>1/2/2018</a:t>
            </a:fld>
            <a:endParaRPr lang="el-GR"/>
          </a:p>
        </p:txBody>
      </p:sp>
      <p:sp>
        <p:nvSpPr>
          <p:cNvPr id="3" name="Footer Placeholder 2"/>
          <p:cNvSpPr>
            <a:spLocks noGrp="1"/>
          </p:cNvSpPr>
          <p:nvPr>
            <p:ph type="ftr" sz="quarter" idx="11"/>
          </p:nvPr>
        </p:nvSpPr>
        <p:spPr/>
        <p:txBody>
          <a:bodyPr/>
          <a:lstStyle/>
          <a:p>
            <a:r>
              <a:rPr lang="el-GR"/>
              <a:t>Γιάννης Π. Πλατάρος Μαθηματικός</a:t>
            </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1859821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1B37D7A6-B845-4CAF-9728-C84418E406D3}"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1304171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0B091040-7286-4DB4-9639-B9F511CEA9EE}"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3710958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7DAA769-E04C-4443-B88C-FAC990BA0C96}"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279252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2C512C-5CF8-461A-AAD1-6E873B5DB8E2}"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6AAD5-8972-4671-9BE3-423CD86D46BF}"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5786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6AE7200A-6C26-4975-9DC6-6D2FA9808166}"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3206825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E2FFD4F-E07A-4321-9D0B-07B19734C483}"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6AAD5-8972-4671-9BE3-423CD86D46BF}"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28019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0A5B5762-1935-4771-86D8-54927BD9554D}" type="datetime1">
              <a:rPr lang="el-GR" smtClean="0"/>
              <a:t>1/2/2018</a:t>
            </a:fld>
            <a:endParaRPr lang="el-GR"/>
          </a:p>
        </p:txBody>
      </p:sp>
      <p:sp>
        <p:nvSpPr>
          <p:cNvPr id="6" name="Footer Placeholder 5"/>
          <p:cNvSpPr>
            <a:spLocks noGrp="1"/>
          </p:cNvSpPr>
          <p:nvPr>
            <p:ph type="ftr" sz="quarter" idx="11"/>
          </p:nvPr>
        </p:nvSpPr>
        <p:spPr/>
        <p:txBody>
          <a:bodyPr/>
          <a:lstStyle/>
          <a:p>
            <a:r>
              <a:rPr lang="el-GR"/>
              <a:t>Γιάννης Π. Πλατάρος Μαθηματικός</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49079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3AE6DCE6-AD0B-4D98-930F-8C11CCEF5B3D}"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46732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7F4C74A1-3438-41AE-8E46-55AB87FA4E8E}" type="datetime1">
              <a:rPr lang="el-GR" smtClean="0"/>
              <a:t>1/2/2018</a:t>
            </a:fld>
            <a:endParaRPr lang="el-GR"/>
          </a:p>
        </p:txBody>
      </p:sp>
      <p:sp>
        <p:nvSpPr>
          <p:cNvPr id="5" name="Footer Placeholder 4"/>
          <p:cNvSpPr>
            <a:spLocks noGrp="1"/>
          </p:cNvSpPr>
          <p:nvPr>
            <p:ph type="ftr" sz="quarter" idx="11"/>
          </p:nvPr>
        </p:nvSpPr>
        <p:spPr/>
        <p:txBody>
          <a:bodyPr/>
          <a:lstStyle/>
          <a:p>
            <a:r>
              <a:rPr lang="el-GR"/>
              <a:t>Γιάννης Π. Πλατάρος Μαθηματικός</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6AAD5-8972-4671-9BE3-423CD86D46BF}" type="slidenum">
              <a:rPr lang="el-GR" smtClean="0"/>
              <a:t>‹#›</a:t>
            </a:fld>
            <a:endParaRPr lang="el-GR"/>
          </a:p>
        </p:txBody>
      </p:sp>
    </p:spTree>
    <p:extLst>
      <p:ext uri="{BB962C8B-B14F-4D97-AF65-F5344CB8AC3E}">
        <p14:creationId xmlns:p14="http://schemas.microsoft.com/office/powerpoint/2010/main" val="421328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F587314-450C-4E3E-BAEF-8663B09F8A93}" type="datetime1">
              <a:rPr lang="el-GR" smtClean="0"/>
              <a:t>1/2/2018</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l-GR"/>
              <a:t>Γιάννης Π. Πλατάρος Μαθηματικός</a:t>
            </a: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AE6AAD5-8972-4671-9BE3-423CD86D46BF}" type="slidenum">
              <a:rPr lang="el-GR" smtClean="0"/>
              <a:t>‹#›</a:t>
            </a:fld>
            <a:endParaRPr lang="el-GR"/>
          </a:p>
        </p:txBody>
      </p:sp>
    </p:spTree>
    <p:extLst>
      <p:ext uri="{BB962C8B-B14F-4D97-AF65-F5344CB8AC3E}">
        <p14:creationId xmlns:p14="http://schemas.microsoft.com/office/powerpoint/2010/main" val="919812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elikoncc.info/?p=53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math.uoa.gr/me/dipl/dipl_Papanikolaou.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D1F735-D696-4092-9698-09B8B83225DC}"/>
              </a:ext>
            </a:extLst>
          </p:cNvPr>
          <p:cNvSpPr>
            <a:spLocks noGrp="1"/>
          </p:cNvSpPr>
          <p:nvPr>
            <p:ph type="ctrTitle"/>
          </p:nvPr>
        </p:nvSpPr>
        <p:spPr>
          <a:xfrm>
            <a:off x="177800" y="101601"/>
            <a:ext cx="11760200" cy="1366472"/>
          </a:xfrm>
          <a:solidFill>
            <a:schemeClr val="bg1"/>
          </a:solidFill>
        </p:spPr>
        <p:txBody>
          <a:bodyPr>
            <a:noAutofit/>
          </a:bodyPr>
          <a:lstStyle/>
          <a:p>
            <a:r>
              <a:rPr lang="el-GR" sz="4400" dirty="0">
                <a:solidFill>
                  <a:srgbClr val="FF0000"/>
                </a:solidFill>
              </a:rPr>
              <a:t>Σημασία  της στίξης στο νόημα μιας φράσης -φωνήματος</a:t>
            </a:r>
          </a:p>
        </p:txBody>
      </p:sp>
      <p:sp>
        <p:nvSpPr>
          <p:cNvPr id="3" name="Υπότιτλος 2">
            <a:extLst>
              <a:ext uri="{FF2B5EF4-FFF2-40B4-BE49-F238E27FC236}">
                <a16:creationId xmlns:a16="http://schemas.microsoft.com/office/drawing/2014/main" id="{8A49989E-4E54-44E8-A4B0-DA03BFD60261}"/>
              </a:ext>
            </a:extLst>
          </p:cNvPr>
          <p:cNvSpPr>
            <a:spLocks noGrp="1"/>
          </p:cNvSpPr>
          <p:nvPr>
            <p:ph type="subTitle" idx="1"/>
          </p:nvPr>
        </p:nvSpPr>
        <p:spPr>
          <a:xfrm>
            <a:off x="1929468" y="2044700"/>
            <a:ext cx="10008532" cy="4711700"/>
          </a:xfrm>
        </p:spPr>
        <p:txBody>
          <a:bodyPr>
            <a:normAutofit/>
          </a:bodyPr>
          <a:lstStyle/>
          <a:p>
            <a:r>
              <a:rPr lang="el-GR" sz="3200" dirty="0">
                <a:solidFill>
                  <a:schemeClr val="tx1"/>
                </a:solidFill>
                <a:effectLst>
                  <a:outerShdw blurRad="38100" dist="38100" dir="2700000" algn="tl">
                    <a:srgbClr val="000000">
                      <a:alpha val="43137"/>
                    </a:srgbClr>
                  </a:outerShdw>
                </a:effectLst>
              </a:rPr>
              <a:t>Η σημασία αυτή μπορεί να αναδειχθεί πειστικά με ένα μόνο παράδειγμα.</a:t>
            </a:r>
          </a:p>
          <a:p>
            <a:r>
              <a:rPr lang="el-GR" sz="3200" dirty="0">
                <a:solidFill>
                  <a:schemeClr val="tx1"/>
                </a:solidFill>
                <a:effectLst>
                  <a:outerShdw blurRad="38100" dist="38100" dir="2700000" algn="tl">
                    <a:srgbClr val="000000">
                      <a:alpha val="43137"/>
                    </a:srgbClr>
                  </a:outerShdw>
                </a:effectLst>
              </a:rPr>
              <a:t>Το παράδειγμα είναι αγνώστου </a:t>
            </a:r>
            <a:r>
              <a:rPr lang="el-GR" sz="3200" dirty="0" err="1">
                <a:solidFill>
                  <a:schemeClr val="tx1"/>
                </a:solidFill>
                <a:effectLst>
                  <a:outerShdw blurRad="38100" dist="38100" dir="2700000" algn="tl">
                    <a:srgbClr val="000000">
                      <a:alpha val="43137"/>
                    </a:srgbClr>
                  </a:outerShdw>
                </a:effectLst>
              </a:rPr>
              <a:t>πατρότητος</a:t>
            </a:r>
            <a:r>
              <a:rPr lang="el-GR" sz="3200" dirty="0">
                <a:solidFill>
                  <a:schemeClr val="tx1"/>
                </a:solidFill>
                <a:effectLst>
                  <a:outerShdw blurRad="38100" dist="38100" dir="2700000" algn="tl">
                    <a:srgbClr val="000000">
                      <a:alpha val="43137"/>
                    </a:srgbClr>
                  </a:outerShdw>
                </a:effectLst>
              </a:rPr>
              <a:t>, παλαιό, σίγουρα προ του 1990.</a:t>
            </a:r>
          </a:p>
          <a:p>
            <a:r>
              <a:rPr lang="el-GR" sz="3200" dirty="0">
                <a:solidFill>
                  <a:schemeClr val="tx1"/>
                </a:solidFill>
                <a:effectLst>
                  <a:outerShdw blurRad="38100" dist="38100" dir="2700000" algn="tl">
                    <a:srgbClr val="000000">
                      <a:alpha val="43137"/>
                    </a:srgbClr>
                  </a:outerShdw>
                </a:effectLst>
              </a:rPr>
              <a:t>Είχε 3-4 εκδοχές.</a:t>
            </a:r>
          </a:p>
          <a:p>
            <a:r>
              <a:rPr lang="el-GR" sz="3200" dirty="0">
                <a:solidFill>
                  <a:schemeClr val="tx1"/>
                </a:solidFill>
                <a:effectLst>
                  <a:outerShdw blurRad="38100" dist="38100" dir="2700000" algn="tl">
                    <a:srgbClr val="000000">
                      <a:alpha val="43137"/>
                    </a:srgbClr>
                  </a:outerShdw>
                </a:effectLst>
              </a:rPr>
              <a:t>Εμείς απλώς τις πολλαπλασιάσαμε.</a:t>
            </a:r>
          </a:p>
          <a:p>
            <a:r>
              <a:rPr lang="el-GR" sz="3200" dirty="0">
                <a:solidFill>
                  <a:schemeClr val="tx1"/>
                </a:solidFill>
                <a:effectLst>
                  <a:outerShdw blurRad="38100" dist="38100" dir="2700000" algn="tl">
                    <a:srgbClr val="000000">
                      <a:alpha val="43137"/>
                    </a:srgbClr>
                  </a:outerShdw>
                </a:effectLst>
              </a:rPr>
              <a:t>Ιδού: </a:t>
            </a:r>
          </a:p>
        </p:txBody>
      </p:sp>
    </p:spTree>
    <p:extLst>
      <p:ext uri="{BB962C8B-B14F-4D97-AF65-F5344CB8AC3E}">
        <p14:creationId xmlns:p14="http://schemas.microsoft.com/office/powerpoint/2010/main" val="197240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959EC9-4345-4195-BC23-FADB2B3406E2}"/>
              </a:ext>
            </a:extLst>
          </p:cNvPr>
          <p:cNvSpPr>
            <a:spLocks noGrp="1"/>
          </p:cNvSpPr>
          <p:nvPr>
            <p:ph type="title"/>
          </p:nvPr>
        </p:nvSpPr>
        <p:spPr>
          <a:xfrm>
            <a:off x="838200" y="0"/>
            <a:ext cx="10515600" cy="460375"/>
          </a:xfrm>
        </p:spPr>
        <p:txBody>
          <a:bodyPr>
            <a:normAutofit fontScale="90000"/>
          </a:bodyPr>
          <a:lstStyle/>
          <a:p>
            <a:pPr algn="ctr"/>
            <a:r>
              <a:rPr lang="el-GR" sz="4000" b="1" dirty="0">
                <a:solidFill>
                  <a:srgbClr val="FF0000"/>
                </a:solidFill>
              </a:rPr>
              <a:t>Αρχική φράση και μετασχηματισμοί:</a:t>
            </a:r>
          </a:p>
        </p:txBody>
      </p:sp>
      <p:sp>
        <p:nvSpPr>
          <p:cNvPr id="3" name="Θέση περιεχομένου 2">
            <a:extLst>
              <a:ext uri="{FF2B5EF4-FFF2-40B4-BE49-F238E27FC236}">
                <a16:creationId xmlns:a16="http://schemas.microsoft.com/office/drawing/2014/main" id="{C6E3DAA3-FFB2-4ADC-874D-B7DC0B1418FD}"/>
              </a:ext>
            </a:extLst>
          </p:cNvPr>
          <p:cNvSpPr>
            <a:spLocks noGrp="1"/>
          </p:cNvSpPr>
          <p:nvPr>
            <p:ph idx="1"/>
          </p:nvPr>
        </p:nvSpPr>
        <p:spPr>
          <a:xfrm>
            <a:off x="457200" y="558800"/>
            <a:ext cx="11506200" cy="6070600"/>
          </a:xfrm>
          <a:solidFill>
            <a:schemeClr val="accent5">
              <a:lumMod val="20000"/>
              <a:lumOff val="80000"/>
            </a:schemeClr>
          </a:solidFill>
        </p:spPr>
        <p:txBody>
          <a:bodyPr>
            <a:normAutofit fontScale="77500" lnSpcReduction="20000"/>
          </a:bodyPr>
          <a:lstStyle/>
          <a:p>
            <a:pPr algn="just"/>
            <a:r>
              <a:rPr lang="el-GR" sz="3000" b="1" dirty="0"/>
              <a:t>Και μάλωνε –ζωγράφιζε…</a:t>
            </a:r>
          </a:p>
          <a:p>
            <a:pPr algn="just"/>
            <a:r>
              <a:rPr lang="el-GR" sz="3000" b="1" dirty="0"/>
              <a:t>Και μάλλον, </a:t>
            </a:r>
            <a:r>
              <a:rPr lang="el-GR" sz="3000" b="1" dirty="0" err="1"/>
              <a:t>εζωγράφιζε</a:t>
            </a:r>
            <a:r>
              <a:rPr lang="el-GR" sz="3000" b="1" dirty="0"/>
              <a:t>.</a:t>
            </a:r>
          </a:p>
          <a:p>
            <a:pPr algn="just"/>
            <a:r>
              <a:rPr lang="el-GR" sz="3000" b="1" dirty="0" err="1"/>
              <a:t>Κεμάλ</a:t>
            </a:r>
            <a:r>
              <a:rPr lang="el-GR" sz="3000" b="1" dirty="0"/>
              <a:t>, όν </a:t>
            </a:r>
            <a:r>
              <a:rPr lang="el-GR" sz="3000" b="1" dirty="0" err="1"/>
              <a:t>εζωγράφιζε</a:t>
            </a:r>
            <a:r>
              <a:rPr lang="el-GR" sz="3000" b="1" dirty="0"/>
              <a:t>.</a:t>
            </a:r>
          </a:p>
          <a:p>
            <a:pPr algn="just"/>
            <a:r>
              <a:rPr lang="el-GR" sz="3000" b="1" dirty="0" err="1"/>
              <a:t>Κεμάλ</a:t>
            </a:r>
            <a:r>
              <a:rPr lang="el-GR" sz="3000" b="1" dirty="0"/>
              <a:t>, όνε, ζωγράφιζε!</a:t>
            </a:r>
          </a:p>
          <a:p>
            <a:pPr algn="just"/>
            <a:r>
              <a:rPr lang="el-GR" sz="3000" b="1" dirty="0"/>
              <a:t>Και </a:t>
            </a:r>
            <a:r>
              <a:rPr lang="el-GR" sz="3000" b="1" dirty="0" err="1"/>
              <a:t>μ΄άλλονε</a:t>
            </a:r>
            <a:r>
              <a:rPr lang="el-GR" sz="3000" b="1" dirty="0"/>
              <a:t> ζωγράφιζε.</a:t>
            </a:r>
          </a:p>
          <a:p>
            <a:pPr algn="just"/>
            <a:r>
              <a:rPr lang="el-GR" sz="3000" b="1" dirty="0"/>
              <a:t>Και </a:t>
            </a:r>
            <a:r>
              <a:rPr lang="el-GR" sz="3000" b="1" dirty="0" err="1"/>
              <a:t>Μάλ</a:t>
            </a:r>
            <a:r>
              <a:rPr lang="el-GR" sz="3000" b="1" dirty="0"/>
              <a:t>, όν </a:t>
            </a:r>
            <a:r>
              <a:rPr lang="el-GR" sz="3000" b="1" dirty="0" err="1"/>
              <a:t>εζωγράφιζε</a:t>
            </a:r>
            <a:r>
              <a:rPr lang="el-GR" sz="3000" b="1" dirty="0"/>
              <a:t>.  (</a:t>
            </a:r>
            <a:r>
              <a:rPr lang="el-GR" sz="2200" b="1" i="1" dirty="0"/>
              <a:t>πχ. Ο </a:t>
            </a:r>
            <a:r>
              <a:rPr lang="el-GR" sz="2200" b="1" i="1" dirty="0" err="1"/>
              <a:t>Λουΐ</a:t>
            </a:r>
            <a:r>
              <a:rPr lang="el-GR" sz="2200" b="1" i="1" dirty="0"/>
              <a:t> </a:t>
            </a:r>
            <a:r>
              <a:rPr lang="el-GR" sz="2200" b="1" i="1" dirty="0" err="1"/>
              <a:t>Μάλ</a:t>
            </a:r>
            <a:r>
              <a:rPr lang="el-GR" sz="3000" b="1" dirty="0"/>
              <a:t>)</a:t>
            </a:r>
          </a:p>
          <a:p>
            <a:pPr algn="just"/>
            <a:r>
              <a:rPr lang="el-GR" sz="3000" b="1" dirty="0"/>
              <a:t>Και </a:t>
            </a:r>
            <a:r>
              <a:rPr lang="el-GR" sz="3000" b="1" dirty="0" err="1"/>
              <a:t>Μάλ</a:t>
            </a:r>
            <a:r>
              <a:rPr lang="el-GR" sz="3000" b="1" dirty="0"/>
              <a:t>, όνε ζωγράφιζε!</a:t>
            </a:r>
          </a:p>
          <a:p>
            <a:pPr algn="just"/>
            <a:r>
              <a:rPr lang="el-GR" sz="3000" b="1" dirty="0" err="1"/>
              <a:t>Κέμ</a:t>
            </a:r>
            <a:r>
              <a:rPr lang="el-GR" sz="3000" b="1" dirty="0"/>
              <a:t>: </a:t>
            </a:r>
            <a:r>
              <a:rPr lang="el-GR" sz="3000" b="1" dirty="0" err="1"/>
              <a:t>Άλλονε</a:t>
            </a:r>
            <a:r>
              <a:rPr lang="el-GR" sz="3000" b="1" dirty="0"/>
              <a:t> ζωγράφιζε!</a:t>
            </a:r>
            <a:r>
              <a:rPr lang="en-US" sz="3000" b="1" dirty="0"/>
              <a:t>    </a:t>
            </a:r>
            <a:r>
              <a:rPr lang="en-US" sz="2100" b="1" dirty="0"/>
              <a:t>(</a:t>
            </a:r>
            <a:r>
              <a:rPr lang="el-GR" sz="2100" b="1" dirty="0" err="1"/>
              <a:t>Κεμ</a:t>
            </a:r>
            <a:r>
              <a:rPr lang="el-GR" sz="2100" b="1" dirty="0"/>
              <a:t>: Αγγλικό παιδικό όνομα)</a:t>
            </a:r>
          </a:p>
          <a:p>
            <a:pPr algn="just"/>
            <a:r>
              <a:rPr lang="el-GR" sz="3000" b="1" dirty="0" err="1"/>
              <a:t>Κέμ</a:t>
            </a:r>
            <a:r>
              <a:rPr lang="el-GR" sz="3000" b="1" dirty="0"/>
              <a:t>: Μάλωνε, ζωγράφιζε!</a:t>
            </a:r>
          </a:p>
          <a:p>
            <a:pPr algn="just"/>
            <a:r>
              <a:rPr lang="el-GR" sz="3000" b="1" dirty="0" err="1"/>
              <a:t>Κέμ</a:t>
            </a:r>
            <a:r>
              <a:rPr lang="el-GR" sz="3000" b="1" dirty="0"/>
              <a:t>: «Μάλλον </a:t>
            </a:r>
            <a:r>
              <a:rPr lang="el-GR" sz="3000" b="1" dirty="0" err="1"/>
              <a:t>εζωγράφιζε</a:t>
            </a:r>
            <a:r>
              <a:rPr lang="el-GR" sz="3000" b="1" dirty="0"/>
              <a:t>…»</a:t>
            </a:r>
          </a:p>
          <a:p>
            <a:pPr algn="just"/>
            <a:r>
              <a:rPr lang="el-GR" sz="3000" b="1" dirty="0" err="1"/>
              <a:t>Κέμ</a:t>
            </a:r>
            <a:r>
              <a:rPr lang="el-GR" sz="3000" b="1" dirty="0"/>
              <a:t>: «</a:t>
            </a:r>
            <a:r>
              <a:rPr lang="el-GR" sz="3000" b="1" dirty="0" err="1"/>
              <a:t>Μάλ</a:t>
            </a:r>
            <a:r>
              <a:rPr lang="el-GR" sz="3000" b="1" dirty="0"/>
              <a:t>, όνε, ζωγράφιζε!...»</a:t>
            </a:r>
          </a:p>
          <a:p>
            <a:pPr algn="just"/>
            <a:r>
              <a:rPr lang="el-GR" sz="3000" b="1" dirty="0" err="1"/>
              <a:t>Κεμ</a:t>
            </a:r>
            <a:r>
              <a:rPr lang="el-GR" sz="3000" b="1" dirty="0"/>
              <a:t>: «</a:t>
            </a:r>
            <a:r>
              <a:rPr lang="el-GR" sz="3000" b="1" dirty="0" err="1"/>
              <a:t>Μαλ</a:t>
            </a:r>
            <a:r>
              <a:rPr lang="el-GR" sz="3000" b="1" dirty="0"/>
              <a:t>, όν  </a:t>
            </a:r>
            <a:r>
              <a:rPr lang="el-GR" sz="3000" b="1" dirty="0" err="1"/>
              <a:t>εζωγράφιζε</a:t>
            </a:r>
            <a:r>
              <a:rPr lang="el-GR" sz="3000" b="1" dirty="0"/>
              <a:t>…»</a:t>
            </a:r>
          </a:p>
          <a:p>
            <a:pPr algn="just"/>
            <a:r>
              <a:rPr lang="el-GR" sz="3000" b="1" dirty="0" err="1"/>
              <a:t>Κεμάλ</a:t>
            </a:r>
            <a:r>
              <a:rPr lang="el-GR" sz="3000" b="1" dirty="0"/>
              <a:t>! …Ε! Ζώ! </a:t>
            </a:r>
            <a:r>
              <a:rPr lang="el-GR" sz="3000" b="1" dirty="0" err="1"/>
              <a:t>Γράφιζε</a:t>
            </a:r>
            <a:r>
              <a:rPr lang="el-GR" sz="3000" b="1" dirty="0"/>
              <a:t>!...</a:t>
            </a:r>
          </a:p>
          <a:p>
            <a:pPr algn="just"/>
            <a:r>
              <a:rPr lang="el-GR" sz="3000" b="1" dirty="0"/>
              <a:t>Και </a:t>
            </a:r>
            <a:r>
              <a:rPr lang="el-GR" sz="3000" b="1" dirty="0" err="1"/>
              <a:t>Μαλό</a:t>
            </a:r>
            <a:r>
              <a:rPr lang="el-GR" sz="3000" b="1" dirty="0"/>
              <a:t>, όν </a:t>
            </a:r>
            <a:r>
              <a:rPr lang="el-GR" sz="3000" b="1" dirty="0" err="1"/>
              <a:t>εζωγράφιζε</a:t>
            </a:r>
            <a:r>
              <a:rPr lang="el-GR" sz="3000" b="1" dirty="0"/>
              <a:t>!  </a:t>
            </a:r>
            <a:r>
              <a:rPr lang="el-GR" sz="2200" b="1" i="1" dirty="0"/>
              <a:t>(Έκτωρ </a:t>
            </a:r>
            <a:r>
              <a:rPr lang="el-GR" sz="2200" b="1" i="1" dirty="0" err="1"/>
              <a:t>Μαλό</a:t>
            </a:r>
            <a:r>
              <a:rPr lang="el-GR" sz="2200" b="1" i="1" dirty="0"/>
              <a:t>, ζωγράφος)</a:t>
            </a:r>
          </a:p>
          <a:p>
            <a:endParaRPr lang="el-GR" dirty="0"/>
          </a:p>
        </p:txBody>
      </p:sp>
      <p:sp>
        <p:nvSpPr>
          <p:cNvPr id="4" name="Θέση υποσέλιδου 3">
            <a:extLst>
              <a:ext uri="{FF2B5EF4-FFF2-40B4-BE49-F238E27FC236}">
                <a16:creationId xmlns:a16="http://schemas.microsoft.com/office/drawing/2014/main" id="{781F1641-B193-4311-8005-B139A2F30151}"/>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A2507225-838E-44D5-88AB-175E282DD1D8}"/>
              </a:ext>
            </a:extLst>
          </p:cNvPr>
          <p:cNvSpPr>
            <a:spLocks noGrp="1"/>
          </p:cNvSpPr>
          <p:nvPr>
            <p:ph type="sldNum" sz="quarter" idx="12"/>
          </p:nvPr>
        </p:nvSpPr>
        <p:spPr/>
        <p:txBody>
          <a:bodyPr/>
          <a:lstStyle/>
          <a:p>
            <a:fld id="{8AE6AAD5-8972-4671-9BE3-423CD86D46BF}" type="slidenum">
              <a:rPr lang="el-GR" smtClean="0"/>
              <a:t>2</a:t>
            </a:fld>
            <a:endParaRPr lang="el-GR"/>
          </a:p>
        </p:txBody>
      </p:sp>
    </p:spTree>
    <p:extLst>
      <p:ext uri="{BB962C8B-B14F-4D97-AF65-F5344CB8AC3E}">
        <p14:creationId xmlns:p14="http://schemas.microsoft.com/office/powerpoint/2010/main" val="430679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13964D-38FE-4653-9F8B-281B7CA9AD58}"/>
              </a:ext>
            </a:extLst>
          </p:cNvPr>
          <p:cNvSpPr>
            <a:spLocks noGrp="1"/>
          </p:cNvSpPr>
          <p:nvPr>
            <p:ph type="title"/>
          </p:nvPr>
        </p:nvSpPr>
        <p:spPr/>
        <p:txBody>
          <a:bodyPr>
            <a:normAutofit/>
          </a:bodyPr>
          <a:lstStyle/>
          <a:p>
            <a:r>
              <a:rPr lang="el-GR" dirty="0"/>
              <a:t>Τώρα –ίσως- χρειάζεται και λόγος για συνηθέστερα ατοπήματα</a:t>
            </a:r>
          </a:p>
        </p:txBody>
      </p:sp>
      <p:sp>
        <p:nvSpPr>
          <p:cNvPr id="3" name="Θέση περιεχομένου 2">
            <a:extLst>
              <a:ext uri="{FF2B5EF4-FFF2-40B4-BE49-F238E27FC236}">
                <a16:creationId xmlns:a16="http://schemas.microsoft.com/office/drawing/2014/main" id="{213C0C60-6E8F-4C20-BC98-89D62749E20C}"/>
              </a:ext>
            </a:extLst>
          </p:cNvPr>
          <p:cNvSpPr>
            <a:spLocks noGrp="1"/>
          </p:cNvSpPr>
          <p:nvPr>
            <p:ph idx="1"/>
          </p:nvPr>
        </p:nvSpPr>
        <p:spPr>
          <a:xfrm>
            <a:off x="838199" y="1825624"/>
            <a:ext cx="11268075" cy="4918076"/>
          </a:xfrm>
        </p:spPr>
        <p:txBody>
          <a:bodyPr>
            <a:normAutofit/>
          </a:bodyPr>
          <a:lstStyle/>
          <a:p>
            <a:r>
              <a:rPr lang="el-GR" sz="2000" b="1" dirty="0"/>
              <a:t>το αόριστο ό,τι και αναφορικό ότι που –το πρώτο- ο ορθογράφος του Word σημειώνει ως λάθος.</a:t>
            </a:r>
          </a:p>
          <a:p>
            <a:r>
              <a:rPr lang="el-GR" sz="2000" b="1" dirty="0"/>
              <a:t>Το ανάλογο </a:t>
            </a:r>
            <a:r>
              <a:rPr lang="el-GR" sz="2000" b="1" dirty="0" err="1"/>
              <a:t>ό,που</a:t>
            </a:r>
            <a:r>
              <a:rPr lang="el-GR" sz="2000" b="1" dirty="0"/>
              <a:t> και όπου (που δεν συνηθίζεται στον γραπτό λόγο, όμως ακούγεται φωνητικά, άρα πρέπει να σημειώνεται και γραπτά)</a:t>
            </a:r>
          </a:p>
          <a:p>
            <a:r>
              <a:rPr lang="el-GR" sz="2000" b="1" dirty="0"/>
              <a:t>Οι προστακτικές των συνθέτων ρημάτων:</a:t>
            </a:r>
          </a:p>
          <a:p>
            <a:pPr marL="0" indent="0">
              <a:buNone/>
            </a:pPr>
            <a:r>
              <a:rPr lang="el-GR" sz="2000" b="1" dirty="0"/>
              <a:t>-Υπέγραψε!... </a:t>
            </a:r>
          </a:p>
          <a:p>
            <a:pPr marL="0" indent="0">
              <a:buNone/>
            </a:pPr>
            <a:r>
              <a:rPr lang="el-GR" sz="2000" b="1" dirty="0"/>
              <a:t>-Ποιος;</a:t>
            </a:r>
          </a:p>
          <a:p>
            <a:pPr marL="0" indent="0">
              <a:buNone/>
            </a:pPr>
            <a:r>
              <a:rPr lang="el-GR" sz="2000" b="1" dirty="0"/>
              <a:t>-Υπέγραψε!....</a:t>
            </a:r>
          </a:p>
          <a:p>
            <a:pPr marL="0" indent="0">
              <a:buNone/>
            </a:pPr>
            <a:r>
              <a:rPr lang="el-GR" sz="2000" b="1" dirty="0"/>
              <a:t>-Ναι, αλλά </a:t>
            </a:r>
            <a:r>
              <a:rPr lang="el-GR" sz="2000" b="1" dirty="0" err="1"/>
              <a:t>ποιός</a:t>
            </a:r>
            <a:r>
              <a:rPr lang="el-GR" sz="2000" b="1" dirty="0"/>
              <a:t>; </a:t>
            </a:r>
          </a:p>
          <a:p>
            <a:pPr marL="0" indent="0">
              <a:buNone/>
            </a:pPr>
            <a:r>
              <a:rPr lang="el-GR" sz="2000" b="1" dirty="0"/>
              <a:t>-Εσύ υπέγραψε!...</a:t>
            </a:r>
          </a:p>
          <a:p>
            <a:pPr marL="0" indent="0">
              <a:buNone/>
            </a:pPr>
            <a:r>
              <a:rPr lang="el-GR" sz="2000" b="1" dirty="0"/>
              <a:t>-</a:t>
            </a:r>
            <a:r>
              <a:rPr lang="el-GR" sz="2000" b="1" dirty="0" err="1"/>
              <a:t>Καλάάάάάάά</a:t>
            </a:r>
            <a:r>
              <a:rPr lang="el-GR" sz="2000" b="1" dirty="0"/>
              <a:t>!......</a:t>
            </a:r>
          </a:p>
        </p:txBody>
      </p:sp>
      <p:sp>
        <p:nvSpPr>
          <p:cNvPr id="4" name="Θέση υποσέλιδου 3">
            <a:extLst>
              <a:ext uri="{FF2B5EF4-FFF2-40B4-BE49-F238E27FC236}">
                <a16:creationId xmlns:a16="http://schemas.microsoft.com/office/drawing/2014/main" id="{151CF732-DF55-4A58-9DAE-6A980FFA2A43}"/>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51760F5E-95C7-46A5-A9E5-37B7209C9812}"/>
              </a:ext>
            </a:extLst>
          </p:cNvPr>
          <p:cNvSpPr>
            <a:spLocks noGrp="1"/>
          </p:cNvSpPr>
          <p:nvPr>
            <p:ph type="sldNum" sz="quarter" idx="12"/>
          </p:nvPr>
        </p:nvSpPr>
        <p:spPr/>
        <p:txBody>
          <a:bodyPr/>
          <a:lstStyle/>
          <a:p>
            <a:fld id="{8AE6AAD5-8972-4671-9BE3-423CD86D46BF}" type="slidenum">
              <a:rPr lang="el-GR" smtClean="0"/>
              <a:t>3</a:t>
            </a:fld>
            <a:endParaRPr lang="el-GR"/>
          </a:p>
        </p:txBody>
      </p:sp>
    </p:spTree>
    <p:extLst>
      <p:ext uri="{BB962C8B-B14F-4D97-AF65-F5344CB8AC3E}">
        <p14:creationId xmlns:p14="http://schemas.microsoft.com/office/powerpoint/2010/main" val="427116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2D0661-01A3-48A7-AB73-B545BC3733F7}"/>
              </a:ext>
            </a:extLst>
          </p:cNvPr>
          <p:cNvSpPr>
            <a:spLocks noGrp="1"/>
          </p:cNvSpPr>
          <p:nvPr>
            <p:ph type="title"/>
          </p:nvPr>
        </p:nvSpPr>
        <p:spPr>
          <a:ln w="57150">
            <a:solidFill>
              <a:srgbClr val="FF0000"/>
            </a:solidFill>
          </a:ln>
        </p:spPr>
        <p:txBody>
          <a:bodyPr/>
          <a:lstStyle/>
          <a:p>
            <a:r>
              <a:rPr lang="el-GR" dirty="0"/>
              <a:t>«Εξέλιξη της Γλώσσας είναι η καθιέρωση των λαθών;»</a:t>
            </a:r>
          </a:p>
        </p:txBody>
      </p:sp>
      <p:sp>
        <p:nvSpPr>
          <p:cNvPr id="3" name="Θέση περιεχομένου 2">
            <a:extLst>
              <a:ext uri="{FF2B5EF4-FFF2-40B4-BE49-F238E27FC236}">
                <a16:creationId xmlns:a16="http://schemas.microsoft.com/office/drawing/2014/main" id="{466CCAC6-17EA-4CED-BA1A-95E302E469FD}"/>
              </a:ext>
            </a:extLst>
          </p:cNvPr>
          <p:cNvSpPr>
            <a:spLocks noGrp="1"/>
          </p:cNvSpPr>
          <p:nvPr>
            <p:ph idx="1"/>
          </p:nvPr>
        </p:nvSpPr>
        <p:spPr>
          <a:xfrm>
            <a:off x="1200150" y="2124075"/>
            <a:ext cx="10668000" cy="3819525"/>
          </a:xfrm>
        </p:spPr>
        <p:txBody>
          <a:bodyPr>
            <a:normAutofit lnSpcReduction="10000"/>
          </a:bodyPr>
          <a:lstStyle/>
          <a:p>
            <a:r>
              <a:rPr lang="el-GR" sz="2400" dirty="0"/>
              <a:t>Η απάντηση είναι ότι όχι και για όλα τα λάθη, αφού κάποια λέγονται και δεν είναι </a:t>
            </a:r>
            <a:r>
              <a:rPr lang="el-GR" sz="2400" b="1" dirty="0" err="1"/>
              <a:t>καθιερώσιμα</a:t>
            </a:r>
            <a:r>
              <a:rPr lang="el-GR" sz="2400" dirty="0"/>
              <a:t> λάθη</a:t>
            </a:r>
          </a:p>
          <a:p>
            <a:r>
              <a:rPr lang="el-GR" sz="2400" dirty="0"/>
              <a:t>Η προστακτική που </a:t>
            </a:r>
            <a:r>
              <a:rPr lang="el-GR" sz="2400" dirty="0" err="1"/>
              <a:t>εκδηλούται</a:t>
            </a:r>
            <a:r>
              <a:rPr lang="el-GR" sz="2400" dirty="0"/>
              <a:t> στα σύνθετα δεν αποτελεί εξέλιξη, αφού σηματοδοτεί άλλο νόημα!</a:t>
            </a:r>
          </a:p>
          <a:p>
            <a:pPr marL="0" indent="0">
              <a:buNone/>
            </a:pPr>
            <a:r>
              <a:rPr lang="el-GR" sz="2400" i="1" dirty="0"/>
              <a:t>-Γράψε! (σωστά)</a:t>
            </a:r>
          </a:p>
          <a:p>
            <a:pPr marL="0" indent="0">
              <a:buNone/>
            </a:pPr>
            <a:r>
              <a:rPr lang="el-GR" sz="2400" i="1" dirty="0"/>
              <a:t>-Υπόγραψε! (σωστά)</a:t>
            </a:r>
          </a:p>
          <a:p>
            <a:pPr marL="0" indent="0">
              <a:buNone/>
            </a:pPr>
            <a:r>
              <a:rPr lang="el-GR" sz="2400" i="1" dirty="0"/>
              <a:t>-Υπέγραψε! (λανθασμένη προστακτική) </a:t>
            </a:r>
          </a:p>
          <a:p>
            <a:pPr marL="0" indent="0">
              <a:buNone/>
            </a:pPr>
            <a:r>
              <a:rPr lang="el-GR" sz="2400" b="1" dirty="0"/>
              <a:t>Για να μην κάνει το λάθος, βρες την προστακτική -που την ξέρεις- χωρίς το πρώτο συνθετικό!</a:t>
            </a:r>
          </a:p>
        </p:txBody>
      </p:sp>
      <p:sp>
        <p:nvSpPr>
          <p:cNvPr id="4" name="Θέση υποσέλιδου 3">
            <a:extLst>
              <a:ext uri="{FF2B5EF4-FFF2-40B4-BE49-F238E27FC236}">
                <a16:creationId xmlns:a16="http://schemas.microsoft.com/office/drawing/2014/main" id="{F09E1C3D-3FB2-44B5-9A31-CB159B4FD117}"/>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317F11D2-3AD0-4864-815C-4B526198A244}"/>
              </a:ext>
            </a:extLst>
          </p:cNvPr>
          <p:cNvSpPr>
            <a:spLocks noGrp="1"/>
          </p:cNvSpPr>
          <p:nvPr>
            <p:ph type="sldNum" sz="quarter" idx="12"/>
          </p:nvPr>
        </p:nvSpPr>
        <p:spPr/>
        <p:txBody>
          <a:bodyPr/>
          <a:lstStyle/>
          <a:p>
            <a:fld id="{8AE6AAD5-8972-4671-9BE3-423CD86D46BF}" type="slidenum">
              <a:rPr lang="el-GR" smtClean="0"/>
              <a:t>4</a:t>
            </a:fld>
            <a:endParaRPr lang="el-GR"/>
          </a:p>
        </p:txBody>
      </p:sp>
    </p:spTree>
    <p:extLst>
      <p:ext uri="{BB962C8B-B14F-4D97-AF65-F5344CB8AC3E}">
        <p14:creationId xmlns:p14="http://schemas.microsoft.com/office/powerpoint/2010/main" val="3793863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242B03-84C2-43A3-B3C6-1C2F1E5CE3D5}"/>
              </a:ext>
            </a:extLst>
          </p:cNvPr>
          <p:cNvSpPr>
            <a:spLocks noGrp="1"/>
          </p:cNvSpPr>
          <p:nvPr>
            <p:ph type="title"/>
          </p:nvPr>
        </p:nvSpPr>
        <p:spPr>
          <a:solidFill>
            <a:schemeClr val="accent5">
              <a:lumMod val="40000"/>
              <a:lumOff val="60000"/>
            </a:schemeClr>
          </a:solidFill>
        </p:spPr>
        <p:txBody>
          <a:bodyPr/>
          <a:lstStyle/>
          <a:p>
            <a:r>
              <a:rPr lang="el-GR" b="1" dirty="0">
                <a:effectLst>
                  <a:outerShdw blurRad="38100" dist="38100" dir="2700000" algn="tl">
                    <a:srgbClr val="000000">
                      <a:alpha val="43137"/>
                    </a:srgbClr>
                  </a:outerShdw>
                </a:effectLst>
              </a:rPr>
              <a:t>Το περιβόητο «</a:t>
            </a:r>
            <a:r>
              <a:rPr lang="el-GR" b="1" dirty="0" err="1">
                <a:effectLst>
                  <a:outerShdw blurRad="38100" dist="38100" dir="2700000" algn="tl">
                    <a:srgbClr val="000000">
                      <a:alpha val="43137"/>
                    </a:srgbClr>
                  </a:outerShdw>
                </a:effectLst>
              </a:rPr>
              <a:t>τίθονται</a:t>
            </a:r>
            <a:r>
              <a:rPr lang="el-GR" b="1" dirty="0">
                <a:effectLst>
                  <a:outerShdw blurRad="38100" dist="38100" dir="2700000" algn="tl">
                    <a:srgbClr val="000000">
                      <a:alpha val="43137"/>
                    </a:srgbClr>
                  </a:outerShdw>
                </a:effectLst>
              </a:rPr>
              <a:t>!»</a:t>
            </a:r>
          </a:p>
        </p:txBody>
      </p:sp>
      <p:sp>
        <p:nvSpPr>
          <p:cNvPr id="3" name="Θέση περιεχομένου 2">
            <a:extLst>
              <a:ext uri="{FF2B5EF4-FFF2-40B4-BE49-F238E27FC236}">
                <a16:creationId xmlns:a16="http://schemas.microsoft.com/office/drawing/2014/main" id="{B5FFBA5C-436E-44BF-96D8-440F043DF50E}"/>
              </a:ext>
            </a:extLst>
          </p:cNvPr>
          <p:cNvSpPr>
            <a:spLocks noGrp="1"/>
          </p:cNvSpPr>
          <p:nvPr>
            <p:ph idx="1"/>
          </p:nvPr>
        </p:nvSpPr>
        <p:spPr>
          <a:solidFill>
            <a:schemeClr val="bg1">
              <a:lumMod val="95000"/>
            </a:schemeClr>
          </a:solidFill>
        </p:spPr>
        <p:txBody>
          <a:bodyPr>
            <a:normAutofit/>
          </a:bodyPr>
          <a:lstStyle/>
          <a:p>
            <a:r>
              <a:rPr lang="el-GR" sz="2800" dirty="0"/>
              <a:t>Κι ενώ υπάρχουν οι ευρέως γνωστοί και κοινώς χρησιμοποιούμενοι τύποι, όπως :  Κατατίθενται, ανατίθενται, διατίθενται, αντιπαρατίθενται, εκτίθενται, παρατίθενται, ανατίθενται, μετατίθενται, αντιτίθενται, υπερτίθενται, ακούσαμε το θρυλικό:</a:t>
            </a:r>
          </a:p>
          <a:p>
            <a:pPr marL="0" indent="0">
              <a:buNone/>
            </a:pPr>
            <a:r>
              <a:rPr lang="el-GR" sz="2800" dirty="0"/>
              <a:t>-</a:t>
            </a:r>
            <a:r>
              <a:rPr lang="el-GR" sz="2800" b="1" dirty="0"/>
              <a:t>Μας «</a:t>
            </a:r>
            <a:r>
              <a:rPr lang="el-GR" sz="2800" b="1" dirty="0" err="1"/>
              <a:t>ανατίθονται</a:t>
            </a:r>
            <a:r>
              <a:rPr lang="el-GR" sz="2800" b="1" dirty="0"/>
              <a:t>» οι Ολυμπιακοί Αγώνες!</a:t>
            </a:r>
          </a:p>
          <a:p>
            <a:pPr marL="0" indent="0">
              <a:buNone/>
            </a:pPr>
            <a:r>
              <a:rPr lang="el-GR" sz="2800" dirty="0"/>
              <a:t>(Ανάθεμα , κι ανάθημα!) </a:t>
            </a:r>
          </a:p>
        </p:txBody>
      </p:sp>
      <p:sp>
        <p:nvSpPr>
          <p:cNvPr id="4" name="Θέση υποσέλιδου 3">
            <a:extLst>
              <a:ext uri="{FF2B5EF4-FFF2-40B4-BE49-F238E27FC236}">
                <a16:creationId xmlns:a16="http://schemas.microsoft.com/office/drawing/2014/main" id="{994056C9-3AF5-4263-8453-B1F346DF8B38}"/>
              </a:ext>
            </a:extLst>
          </p:cNvPr>
          <p:cNvSpPr>
            <a:spLocks noGrp="1"/>
          </p:cNvSpPr>
          <p:nvPr>
            <p:ph type="ftr" sz="quarter" idx="11"/>
          </p:nvPr>
        </p:nvSpPr>
        <p:spPr/>
        <p:txBody>
          <a:bodyPr/>
          <a:lstStyle/>
          <a:p>
            <a:r>
              <a:rPr lang="el-GR" dirty="0">
                <a:solidFill>
                  <a:schemeClr val="tx1"/>
                </a:solidFill>
              </a:rPr>
              <a:t>Γιάννης Π. Πλατάρος Μαθηματικός</a:t>
            </a:r>
          </a:p>
        </p:txBody>
      </p:sp>
      <p:sp>
        <p:nvSpPr>
          <p:cNvPr id="5" name="Θέση αριθμού διαφάνειας 4">
            <a:extLst>
              <a:ext uri="{FF2B5EF4-FFF2-40B4-BE49-F238E27FC236}">
                <a16:creationId xmlns:a16="http://schemas.microsoft.com/office/drawing/2014/main" id="{F82C934A-270C-4C51-BB17-C8E55CE42F15}"/>
              </a:ext>
            </a:extLst>
          </p:cNvPr>
          <p:cNvSpPr>
            <a:spLocks noGrp="1"/>
          </p:cNvSpPr>
          <p:nvPr>
            <p:ph type="sldNum" sz="quarter" idx="12"/>
          </p:nvPr>
        </p:nvSpPr>
        <p:spPr/>
        <p:txBody>
          <a:bodyPr/>
          <a:lstStyle/>
          <a:p>
            <a:fld id="{8AE6AAD5-8972-4671-9BE3-423CD86D46BF}" type="slidenum">
              <a:rPr lang="el-GR" smtClean="0"/>
              <a:t>5</a:t>
            </a:fld>
            <a:endParaRPr lang="el-GR"/>
          </a:p>
        </p:txBody>
      </p:sp>
    </p:spTree>
    <p:extLst>
      <p:ext uri="{BB962C8B-B14F-4D97-AF65-F5344CB8AC3E}">
        <p14:creationId xmlns:p14="http://schemas.microsoft.com/office/powerpoint/2010/main" val="160306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598B0F-A84A-4C82-BF41-FF408ED4FAD9}"/>
              </a:ext>
            </a:extLst>
          </p:cNvPr>
          <p:cNvSpPr>
            <a:spLocks noGrp="1"/>
          </p:cNvSpPr>
          <p:nvPr>
            <p:ph type="title"/>
          </p:nvPr>
        </p:nvSpPr>
        <p:spPr>
          <a:xfrm>
            <a:off x="1702849" y="624110"/>
            <a:ext cx="9801763" cy="617461"/>
          </a:xfrm>
          <a:blipFill>
            <a:blip r:embed="rId2"/>
            <a:tile tx="0" ty="0" sx="100000" sy="100000" flip="none" algn="tl"/>
          </a:blipFill>
        </p:spPr>
        <p:txBody>
          <a:bodyPr>
            <a:normAutofit fontScale="90000"/>
          </a:bodyPr>
          <a:lstStyle/>
          <a:p>
            <a:r>
              <a:rPr lang="el-GR" b="1" dirty="0"/>
              <a:t>Υπέρτατη τελειότητα στην </a:t>
            </a:r>
            <a:r>
              <a:rPr lang="el-GR" b="1" dirty="0">
                <a:solidFill>
                  <a:srgbClr val="FF0000"/>
                </a:solidFill>
              </a:rPr>
              <a:t>σύνταξη.</a:t>
            </a:r>
          </a:p>
        </p:txBody>
      </p:sp>
      <p:sp>
        <p:nvSpPr>
          <p:cNvPr id="3" name="Θέση περιεχομένου 2">
            <a:extLst>
              <a:ext uri="{FF2B5EF4-FFF2-40B4-BE49-F238E27FC236}">
                <a16:creationId xmlns:a16="http://schemas.microsoft.com/office/drawing/2014/main" id="{A5CE13FF-6BDC-4AAB-96F0-3618DAAA22A5}"/>
              </a:ext>
            </a:extLst>
          </p:cNvPr>
          <p:cNvSpPr>
            <a:spLocks noGrp="1"/>
          </p:cNvSpPr>
          <p:nvPr>
            <p:ph idx="1"/>
          </p:nvPr>
        </p:nvSpPr>
        <p:spPr>
          <a:xfrm>
            <a:off x="962025" y="1438274"/>
            <a:ext cx="11229975" cy="4992318"/>
          </a:xfrm>
        </p:spPr>
        <p:txBody>
          <a:bodyPr>
            <a:normAutofit fontScale="92500" lnSpcReduction="20000"/>
          </a:bodyPr>
          <a:lstStyle/>
          <a:p>
            <a:r>
              <a:rPr lang="el-GR" sz="2400" dirty="0"/>
              <a:t>Έστω η πρόταση :</a:t>
            </a:r>
          </a:p>
          <a:p>
            <a:pPr marL="0" indent="0">
              <a:buNone/>
            </a:pPr>
            <a:r>
              <a:rPr lang="el-GR" sz="2400" b="1" dirty="0">
                <a:effectLst>
                  <a:outerShdw blurRad="38100" dist="38100" dir="2700000" algn="tl">
                    <a:srgbClr val="000000">
                      <a:alpha val="43137"/>
                    </a:srgbClr>
                  </a:outerShdw>
                </a:effectLst>
              </a:rPr>
              <a:t>« Χτες το βράδυ, ο Γιώργος, με την σύζυγό του, πήγε στον κινηματογράφο» </a:t>
            </a:r>
          </a:p>
          <a:p>
            <a:pPr marL="0" indent="0">
              <a:buNone/>
            </a:pPr>
            <a:r>
              <a:rPr lang="el-GR" sz="2400" u="sng" dirty="0"/>
              <a:t>Συντακτικά, τα δομικά στοιχεία της  είναι :</a:t>
            </a:r>
          </a:p>
          <a:p>
            <a:pPr marL="0" indent="0">
              <a:buNone/>
            </a:pPr>
            <a:r>
              <a:rPr lang="el-GR" sz="2400" dirty="0">
                <a:sym typeface="Wingdings" panose="05000000000000000000" pitchFamily="2" charset="2"/>
              </a:rPr>
              <a:t></a:t>
            </a:r>
            <a:r>
              <a:rPr lang="el-GR" sz="2400" b="1" dirty="0"/>
              <a:t>Χτες</a:t>
            </a:r>
          </a:p>
          <a:p>
            <a:pPr marL="0" indent="0">
              <a:buNone/>
            </a:pPr>
            <a:r>
              <a:rPr lang="el-GR" sz="2400" b="1" dirty="0">
                <a:sym typeface="Wingdings" panose="05000000000000000000" pitchFamily="2" charset="2"/>
              </a:rPr>
              <a:t></a:t>
            </a:r>
            <a:r>
              <a:rPr lang="el-GR" sz="2400" b="1" dirty="0"/>
              <a:t>Το βράδυ</a:t>
            </a:r>
          </a:p>
          <a:p>
            <a:pPr marL="0" indent="0">
              <a:buNone/>
            </a:pPr>
            <a:r>
              <a:rPr lang="el-GR" sz="2400" b="1" dirty="0">
                <a:sym typeface="Wingdings" panose="05000000000000000000" pitchFamily="2" charset="2"/>
              </a:rPr>
              <a:t></a:t>
            </a:r>
            <a:r>
              <a:rPr lang="el-GR" sz="2400" b="1" dirty="0"/>
              <a:t>Ο Γιώργος</a:t>
            </a:r>
          </a:p>
          <a:p>
            <a:pPr marL="0" indent="0">
              <a:buNone/>
            </a:pPr>
            <a:r>
              <a:rPr lang="el-GR" sz="2400" b="1" dirty="0">
                <a:sym typeface="Wingdings" panose="05000000000000000000" pitchFamily="2" charset="2"/>
              </a:rPr>
              <a:t></a:t>
            </a:r>
            <a:r>
              <a:rPr lang="el-GR" sz="2400" b="1" dirty="0"/>
              <a:t>Με την σύζυγό του</a:t>
            </a:r>
          </a:p>
          <a:p>
            <a:pPr marL="0" indent="0">
              <a:buNone/>
            </a:pPr>
            <a:r>
              <a:rPr lang="el-GR" sz="2400" b="1" dirty="0">
                <a:sym typeface="Wingdings" panose="05000000000000000000" pitchFamily="2" charset="2"/>
              </a:rPr>
              <a:t></a:t>
            </a:r>
            <a:r>
              <a:rPr lang="el-GR" sz="2400" b="1" dirty="0"/>
              <a:t>Πήγε </a:t>
            </a:r>
          </a:p>
          <a:p>
            <a:pPr marL="0" indent="0">
              <a:buNone/>
            </a:pPr>
            <a:r>
              <a:rPr lang="el-GR" sz="2400" b="1" dirty="0">
                <a:sym typeface="Wingdings" panose="05000000000000000000" pitchFamily="2" charset="2"/>
              </a:rPr>
              <a:t></a:t>
            </a:r>
            <a:r>
              <a:rPr lang="el-GR" sz="2400" b="1" dirty="0"/>
              <a:t>Κινηματογράφο. </a:t>
            </a:r>
          </a:p>
          <a:p>
            <a:pPr marL="0" indent="0">
              <a:buNone/>
            </a:pPr>
            <a:r>
              <a:rPr lang="el-GR" sz="2400" dirty="0"/>
              <a:t>Δηλ. έξι στοιχεία. Αυτά τα έξι στοιχεία, μπορούν να εκφραστούν κατά 6Χ5Χ4Χ3Χ2Χ1=6! Τρόπους, ήτοι κατά  720 διαφορετικούς τρόπους, όπου ναι μεν έχομε το ίδιο νόημα, όχι όμως και την ίδια νοηματική εμφαντική απόχρωση νοήματος , κάτι που γίνεται </a:t>
            </a:r>
            <a:r>
              <a:rPr lang="el-GR" sz="2400" b="1" dirty="0"/>
              <a:t>μόνο στην Ελληνική Γλώσσα</a:t>
            </a:r>
            <a:r>
              <a:rPr lang="el-GR" sz="2400" dirty="0"/>
              <a:t>. </a:t>
            </a:r>
          </a:p>
        </p:txBody>
      </p:sp>
      <p:sp>
        <p:nvSpPr>
          <p:cNvPr id="4" name="Θέση υποσέλιδου 3">
            <a:extLst>
              <a:ext uri="{FF2B5EF4-FFF2-40B4-BE49-F238E27FC236}">
                <a16:creationId xmlns:a16="http://schemas.microsoft.com/office/drawing/2014/main" id="{C658F429-03E6-41F5-98AB-2BFBC040BC13}"/>
              </a:ext>
            </a:extLst>
          </p:cNvPr>
          <p:cNvSpPr>
            <a:spLocks noGrp="1"/>
          </p:cNvSpPr>
          <p:nvPr>
            <p:ph type="ftr" sz="quarter" idx="11"/>
          </p:nvPr>
        </p:nvSpPr>
        <p:spPr>
          <a:xfrm>
            <a:off x="2589212" y="6430592"/>
            <a:ext cx="7619999"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5774E91F-FC4E-43E5-9B2A-FF6189E3A9F5}"/>
              </a:ext>
            </a:extLst>
          </p:cNvPr>
          <p:cNvSpPr>
            <a:spLocks noGrp="1"/>
          </p:cNvSpPr>
          <p:nvPr>
            <p:ph type="sldNum" sz="quarter" idx="12"/>
          </p:nvPr>
        </p:nvSpPr>
        <p:spPr/>
        <p:txBody>
          <a:bodyPr/>
          <a:lstStyle/>
          <a:p>
            <a:fld id="{8AE6AAD5-8972-4671-9BE3-423CD86D46BF}" type="slidenum">
              <a:rPr lang="el-GR" smtClean="0"/>
              <a:t>6</a:t>
            </a:fld>
            <a:endParaRPr lang="el-GR"/>
          </a:p>
        </p:txBody>
      </p:sp>
    </p:spTree>
    <p:extLst>
      <p:ext uri="{BB962C8B-B14F-4D97-AF65-F5344CB8AC3E}">
        <p14:creationId xmlns:p14="http://schemas.microsoft.com/office/powerpoint/2010/main" val="3284977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85E68A-CC4A-431E-B9C0-61B0103B5DF9}"/>
              </a:ext>
            </a:extLst>
          </p:cNvPr>
          <p:cNvSpPr>
            <a:spLocks noGrp="1"/>
          </p:cNvSpPr>
          <p:nvPr>
            <p:ph type="title"/>
          </p:nvPr>
        </p:nvSpPr>
        <p:spPr/>
        <p:txBody>
          <a:bodyPr/>
          <a:lstStyle/>
          <a:p>
            <a:r>
              <a:rPr lang="el-GR" b="1" dirty="0">
                <a:effectLst>
                  <a:outerShdw blurRad="38100" dist="38100" dir="2700000" algn="tl">
                    <a:srgbClr val="000000">
                      <a:alpha val="43137"/>
                    </a:srgbClr>
                  </a:outerShdw>
                </a:effectLst>
              </a:rPr>
              <a:t>Υπέρτατη τελειότητα στην </a:t>
            </a:r>
            <a:r>
              <a:rPr lang="el-GR" b="1" dirty="0">
                <a:solidFill>
                  <a:srgbClr val="FF0000"/>
                </a:solidFill>
                <a:effectLst>
                  <a:outerShdw blurRad="38100" dist="38100" dir="2700000" algn="tl">
                    <a:srgbClr val="000000">
                      <a:alpha val="43137"/>
                    </a:srgbClr>
                  </a:outerShdw>
                </a:effectLst>
              </a:rPr>
              <a:t>ανάγνωση</a:t>
            </a:r>
          </a:p>
        </p:txBody>
      </p:sp>
      <p:sp>
        <p:nvSpPr>
          <p:cNvPr id="3" name="Θέση περιεχομένου 2">
            <a:extLst>
              <a:ext uri="{FF2B5EF4-FFF2-40B4-BE49-F238E27FC236}">
                <a16:creationId xmlns:a16="http://schemas.microsoft.com/office/drawing/2014/main" id="{537DB014-0BC4-4232-B53C-87F695789136}"/>
              </a:ext>
            </a:extLst>
          </p:cNvPr>
          <p:cNvSpPr>
            <a:spLocks noGrp="1"/>
          </p:cNvSpPr>
          <p:nvPr>
            <p:ph idx="1"/>
          </p:nvPr>
        </p:nvSpPr>
        <p:spPr>
          <a:xfrm>
            <a:off x="1244600" y="1397000"/>
            <a:ext cx="10260012" cy="5321300"/>
          </a:xfrm>
          <a:solidFill>
            <a:schemeClr val="accent2">
              <a:lumMod val="20000"/>
              <a:lumOff val="80000"/>
            </a:schemeClr>
          </a:solidFill>
        </p:spPr>
        <p:txBody>
          <a:bodyPr>
            <a:normAutofit fontScale="92500"/>
          </a:bodyPr>
          <a:lstStyle/>
          <a:p>
            <a:r>
              <a:rPr lang="el-GR" sz="2400" b="1" dirty="0"/>
              <a:t>Η Ελληνική Γλώσσα, είναι αυτή που όπως γράφουμε, το ίδιο διαβάζουμε.</a:t>
            </a:r>
          </a:p>
          <a:p>
            <a:r>
              <a:rPr lang="el-GR" sz="2400" b="1" dirty="0"/>
              <a:t>Στα Ελληνικά λεξικά δεν υπάρχει ειδική σημείωση προφοράς για το πώς διαβάζεται μια λέξη. Τα αντίστοιχα </a:t>
            </a:r>
            <a:r>
              <a:rPr lang="el-GR" sz="2400" b="1" dirty="0" err="1"/>
              <a:t>Αγγλο</a:t>
            </a:r>
            <a:r>
              <a:rPr lang="el-GR" sz="2400" b="1" dirty="0"/>
              <a:t>-αγγλικά, έχουν και την προφορά, την οποία  δεν  γνωρίζουν, εκ της γραφής, </a:t>
            </a:r>
            <a:r>
              <a:rPr lang="el-GR" sz="2400" b="1" u="sng" dirty="0"/>
              <a:t>ούτε οι Άγγλοι! </a:t>
            </a:r>
          </a:p>
          <a:p>
            <a:r>
              <a:rPr lang="el-GR" sz="2400" b="1" dirty="0"/>
              <a:t>Π.χ. Το σύμπλεγμα </a:t>
            </a:r>
            <a:r>
              <a:rPr lang="en-US" sz="2400" b="1" dirty="0" err="1"/>
              <a:t>th</a:t>
            </a:r>
            <a:r>
              <a:rPr lang="en-US" sz="2400" b="1" dirty="0"/>
              <a:t> , </a:t>
            </a:r>
            <a:r>
              <a:rPr lang="el-GR" sz="2400" b="1" dirty="0"/>
              <a:t>άλλοτε προφέρεται ως «δ» άλλοτε ως «θ» κ.ά.</a:t>
            </a:r>
          </a:p>
          <a:p>
            <a:r>
              <a:rPr lang="el-GR" sz="2400" b="1" dirty="0"/>
              <a:t>Αυτό το ….αλλόκοτο-αλλοπρόσαλλο γραφής και προφοράς,  συνιστά ….κανόνα(!) στην Αγγλική!</a:t>
            </a:r>
          </a:p>
          <a:p>
            <a:r>
              <a:rPr lang="el-GR" sz="2400" b="1" dirty="0"/>
              <a:t>Στην Ελληνική έχουμε λίγες εξαιρέσεις: Άγγελος που προφέρεται </a:t>
            </a:r>
            <a:r>
              <a:rPr lang="el-GR" sz="2400" b="1" dirty="0" err="1"/>
              <a:t>Άγκελος</a:t>
            </a:r>
            <a:r>
              <a:rPr lang="el-GR" sz="2400" b="1" dirty="0"/>
              <a:t>, έγγραφο που προφέρεται </a:t>
            </a:r>
            <a:r>
              <a:rPr lang="el-GR" sz="2400" b="1" dirty="0" err="1"/>
              <a:t>ένγραφο</a:t>
            </a:r>
            <a:r>
              <a:rPr lang="el-GR" sz="2400" b="1" dirty="0"/>
              <a:t>, άγχος που προφέρεται </a:t>
            </a:r>
            <a:r>
              <a:rPr lang="el-GR" sz="2400" b="1" dirty="0" err="1"/>
              <a:t>άνχος</a:t>
            </a:r>
            <a:r>
              <a:rPr lang="el-GR" sz="2400" b="1" dirty="0"/>
              <a:t>, σμήνος που προφέρεται </a:t>
            </a:r>
            <a:r>
              <a:rPr lang="el-GR" sz="2400" b="1" dirty="0" err="1"/>
              <a:t>ζμήνος</a:t>
            </a:r>
            <a:r>
              <a:rPr lang="el-GR" sz="2400" b="1" dirty="0"/>
              <a:t>, στην πλατεία που προφέρεται στη </a:t>
            </a:r>
            <a:r>
              <a:rPr lang="el-GR" sz="2400" b="1" dirty="0" err="1"/>
              <a:t>μπλατεία</a:t>
            </a:r>
            <a:r>
              <a:rPr lang="el-GR" sz="2400" b="1" dirty="0"/>
              <a:t>, στην Καλαμάτα που προφέρεται στη </a:t>
            </a:r>
            <a:r>
              <a:rPr lang="el-GR" sz="2400" b="1" dirty="0" err="1"/>
              <a:t>Γκαλαμάτα</a:t>
            </a:r>
            <a:r>
              <a:rPr lang="el-GR" sz="2400" b="1" dirty="0"/>
              <a:t> και κάπου εδώ εξαντλούνται οι λίγες εξαιρέσεις (όπου και για τις δύο τελευταίες υπάρχει και «κανόνας» ) </a:t>
            </a:r>
          </a:p>
        </p:txBody>
      </p:sp>
      <p:sp>
        <p:nvSpPr>
          <p:cNvPr id="4" name="Θέση υποσέλιδου 3">
            <a:extLst>
              <a:ext uri="{FF2B5EF4-FFF2-40B4-BE49-F238E27FC236}">
                <a16:creationId xmlns:a16="http://schemas.microsoft.com/office/drawing/2014/main" id="{6E279F97-06CF-4B12-9D1D-DF0FC5C28A50}"/>
              </a:ext>
            </a:extLst>
          </p:cNvPr>
          <p:cNvSpPr>
            <a:spLocks noGrp="1"/>
          </p:cNvSpPr>
          <p:nvPr>
            <p:ph type="ftr" sz="quarter" idx="11"/>
          </p:nvPr>
        </p:nvSpPr>
        <p:spPr>
          <a:xfrm>
            <a:off x="8879681" y="6353175"/>
            <a:ext cx="2293144"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0CFC87F0-DB26-4DEC-B51E-3B8CB1DB244B}"/>
              </a:ext>
            </a:extLst>
          </p:cNvPr>
          <p:cNvSpPr>
            <a:spLocks noGrp="1"/>
          </p:cNvSpPr>
          <p:nvPr>
            <p:ph type="sldNum" sz="quarter" idx="12"/>
          </p:nvPr>
        </p:nvSpPr>
        <p:spPr/>
        <p:txBody>
          <a:bodyPr/>
          <a:lstStyle/>
          <a:p>
            <a:fld id="{8AE6AAD5-8972-4671-9BE3-423CD86D46BF}" type="slidenum">
              <a:rPr lang="el-GR" smtClean="0"/>
              <a:t>7</a:t>
            </a:fld>
            <a:endParaRPr lang="el-GR"/>
          </a:p>
        </p:txBody>
      </p:sp>
    </p:spTree>
    <p:extLst>
      <p:ext uri="{BB962C8B-B14F-4D97-AF65-F5344CB8AC3E}">
        <p14:creationId xmlns:p14="http://schemas.microsoft.com/office/powerpoint/2010/main" val="3024142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E8C6B6-ACE5-4399-94E0-1983F11670BC}"/>
              </a:ext>
            </a:extLst>
          </p:cNvPr>
          <p:cNvSpPr>
            <a:spLocks noGrp="1"/>
          </p:cNvSpPr>
          <p:nvPr>
            <p:ph type="title"/>
          </p:nvPr>
        </p:nvSpPr>
        <p:spPr>
          <a:xfrm>
            <a:off x="1514475" y="270479"/>
            <a:ext cx="10193033" cy="699865"/>
          </a:xfrm>
        </p:spPr>
        <p:txBody>
          <a:bodyPr/>
          <a:lstStyle/>
          <a:p>
            <a:r>
              <a:rPr lang="el-GR" dirty="0"/>
              <a:t>Υπέρτατη τελειότητα στην </a:t>
            </a:r>
            <a:r>
              <a:rPr lang="el-GR" b="1" dirty="0">
                <a:solidFill>
                  <a:srgbClr val="FF0000"/>
                </a:solidFill>
                <a:effectLst>
                  <a:outerShdw blurRad="38100" dist="38100" dir="2700000" algn="tl">
                    <a:srgbClr val="000000">
                      <a:alpha val="43137"/>
                    </a:srgbClr>
                  </a:outerShdw>
                </a:effectLst>
              </a:rPr>
              <a:t>σύνθεση (1)</a:t>
            </a:r>
          </a:p>
        </p:txBody>
      </p:sp>
      <p:sp>
        <p:nvSpPr>
          <p:cNvPr id="3" name="Θέση περιεχομένου 2">
            <a:extLst>
              <a:ext uri="{FF2B5EF4-FFF2-40B4-BE49-F238E27FC236}">
                <a16:creationId xmlns:a16="http://schemas.microsoft.com/office/drawing/2014/main" id="{96BA91E9-97BE-4395-A425-C1D7BBE1E3FA}"/>
              </a:ext>
            </a:extLst>
          </p:cNvPr>
          <p:cNvSpPr>
            <a:spLocks noGrp="1"/>
          </p:cNvSpPr>
          <p:nvPr>
            <p:ph idx="1"/>
          </p:nvPr>
        </p:nvSpPr>
        <p:spPr>
          <a:xfrm>
            <a:off x="1514475" y="1152907"/>
            <a:ext cx="9990137" cy="4982901"/>
          </a:xfrm>
        </p:spPr>
        <p:txBody>
          <a:bodyPr>
            <a:normAutofit/>
          </a:bodyPr>
          <a:lstStyle/>
          <a:p>
            <a:r>
              <a:rPr lang="el-GR" sz="2400" dirty="0"/>
              <a:t>Η λέξη </a:t>
            </a:r>
            <a:r>
              <a:rPr lang="el-GR" sz="2400" b="1" dirty="0"/>
              <a:t>«</a:t>
            </a:r>
            <a:r>
              <a:rPr lang="el-GR" sz="2400" b="1" dirty="0" err="1"/>
              <a:t>αμφιχωλός</a:t>
            </a:r>
            <a:r>
              <a:rPr lang="el-GR" sz="2400" b="1" dirty="0"/>
              <a:t>» </a:t>
            </a:r>
            <a:r>
              <a:rPr lang="el-GR" sz="2400" dirty="0"/>
              <a:t>δεν υπάρχει στην Ελληνική Γλώσσα. Είναι ένας νεολογισμός </a:t>
            </a:r>
            <a:r>
              <a:rPr lang="el-GR" sz="2400" u="sng" dirty="0"/>
              <a:t>της στιγμής</a:t>
            </a:r>
            <a:r>
              <a:rPr lang="el-GR" sz="2400" dirty="0"/>
              <a:t>, του συντάκτη των διαφανειών, για τις ανάγκες του παραδείγματος.</a:t>
            </a:r>
          </a:p>
          <a:p>
            <a:r>
              <a:rPr lang="el-GR" sz="2400" dirty="0"/>
              <a:t>Όποιος γνωρίζει βασικά Ελληνικά, </a:t>
            </a:r>
            <a:r>
              <a:rPr lang="el-GR" sz="2400" b="1" dirty="0"/>
              <a:t>εύκολα μπορεί να την αναλύσει  σε  </a:t>
            </a:r>
            <a:r>
              <a:rPr lang="el-GR" sz="2400" b="1" dirty="0" err="1"/>
              <a:t>αμφί</a:t>
            </a:r>
            <a:r>
              <a:rPr lang="el-GR" sz="2400" b="1" dirty="0"/>
              <a:t> +χωλός </a:t>
            </a:r>
            <a:r>
              <a:rPr lang="el-GR" sz="2400" dirty="0"/>
              <a:t>και να την ερμηνεύσει –κάνοντας εύλογη εικασία- ως  </a:t>
            </a:r>
            <a:r>
              <a:rPr lang="el-GR" sz="2400" b="1" i="1" dirty="0"/>
              <a:t>«ο κουτσός και στα δύο πόδια» </a:t>
            </a:r>
          </a:p>
          <a:p>
            <a:r>
              <a:rPr lang="el-GR" sz="2400" dirty="0"/>
              <a:t>Χωρίς καταφυγή σε λεξικό!</a:t>
            </a:r>
          </a:p>
          <a:p>
            <a:r>
              <a:rPr lang="el-GR" sz="2400" dirty="0"/>
              <a:t>Χωρίς καν ερμηνεία από τα </a:t>
            </a:r>
            <a:r>
              <a:rPr lang="el-GR" sz="2400" dirty="0" err="1"/>
              <a:t>συμφραζόμενα</a:t>
            </a:r>
            <a:r>
              <a:rPr lang="el-GR" sz="2400" dirty="0"/>
              <a:t>!</a:t>
            </a:r>
          </a:p>
          <a:p>
            <a:r>
              <a:rPr lang="el-GR" sz="2400" dirty="0"/>
              <a:t>Χωρίς καν να υπάρχει η λέξη!!!</a:t>
            </a:r>
          </a:p>
          <a:p>
            <a:r>
              <a:rPr lang="el-GR" sz="2400" dirty="0"/>
              <a:t>Αυτό το μπορεί μόνο η Ελληνική Γλώσσα, αλλά δυστυχώς -τελευταίως-  την υποβαθμίζουν σε αυτόν τον τομέα!</a:t>
            </a:r>
          </a:p>
        </p:txBody>
      </p:sp>
      <p:sp>
        <p:nvSpPr>
          <p:cNvPr id="4" name="Θέση υποσέλιδου 3">
            <a:extLst>
              <a:ext uri="{FF2B5EF4-FFF2-40B4-BE49-F238E27FC236}">
                <a16:creationId xmlns:a16="http://schemas.microsoft.com/office/drawing/2014/main" id="{231713FB-AD3B-445A-A5EA-B9504C71F34E}"/>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0DD3BBB5-6EB0-4A66-BC9E-601DCB952567}"/>
              </a:ext>
            </a:extLst>
          </p:cNvPr>
          <p:cNvSpPr>
            <a:spLocks noGrp="1"/>
          </p:cNvSpPr>
          <p:nvPr>
            <p:ph type="sldNum" sz="quarter" idx="12"/>
          </p:nvPr>
        </p:nvSpPr>
        <p:spPr/>
        <p:txBody>
          <a:bodyPr/>
          <a:lstStyle/>
          <a:p>
            <a:fld id="{8AE6AAD5-8972-4671-9BE3-423CD86D46BF}" type="slidenum">
              <a:rPr lang="el-GR" smtClean="0"/>
              <a:t>8</a:t>
            </a:fld>
            <a:endParaRPr lang="el-GR"/>
          </a:p>
        </p:txBody>
      </p:sp>
    </p:spTree>
    <p:extLst>
      <p:ext uri="{BB962C8B-B14F-4D97-AF65-F5344CB8AC3E}">
        <p14:creationId xmlns:p14="http://schemas.microsoft.com/office/powerpoint/2010/main" val="4239987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253F33-17A2-4E49-B13E-CFA35AE930C2}"/>
              </a:ext>
            </a:extLst>
          </p:cNvPr>
          <p:cNvSpPr>
            <a:spLocks noGrp="1"/>
          </p:cNvSpPr>
          <p:nvPr>
            <p:ph type="title"/>
          </p:nvPr>
        </p:nvSpPr>
        <p:spPr>
          <a:xfrm>
            <a:off x="2002375" y="0"/>
            <a:ext cx="9027575" cy="633190"/>
          </a:xfrm>
        </p:spPr>
        <p:txBody>
          <a:bodyPr>
            <a:normAutofit fontScale="90000"/>
          </a:bodyPr>
          <a:lstStyle/>
          <a:p>
            <a:r>
              <a:rPr lang="el-GR" dirty="0"/>
              <a:t>Υπέρτατη τελειότητα στην </a:t>
            </a:r>
            <a:r>
              <a:rPr lang="el-GR" b="1" dirty="0">
                <a:solidFill>
                  <a:srgbClr val="FF0000"/>
                </a:solidFill>
                <a:effectLst>
                  <a:outerShdw blurRad="38100" dist="38100" dir="2700000" algn="tl">
                    <a:srgbClr val="000000">
                      <a:alpha val="43137"/>
                    </a:srgbClr>
                  </a:outerShdw>
                </a:effectLst>
              </a:rPr>
              <a:t>σύνθεση (2)</a:t>
            </a:r>
            <a:endParaRPr lang="el-GR" dirty="0"/>
          </a:p>
        </p:txBody>
      </p:sp>
      <p:sp>
        <p:nvSpPr>
          <p:cNvPr id="3" name="Θέση περιεχομένου 2">
            <a:extLst>
              <a:ext uri="{FF2B5EF4-FFF2-40B4-BE49-F238E27FC236}">
                <a16:creationId xmlns:a16="http://schemas.microsoft.com/office/drawing/2014/main" id="{2E2A9C51-ACBE-4773-B1D7-EE636C6F8667}"/>
              </a:ext>
            </a:extLst>
          </p:cNvPr>
          <p:cNvSpPr>
            <a:spLocks noGrp="1"/>
          </p:cNvSpPr>
          <p:nvPr>
            <p:ph idx="1"/>
          </p:nvPr>
        </p:nvSpPr>
        <p:spPr>
          <a:xfrm>
            <a:off x="571500" y="633189"/>
            <a:ext cx="11517311" cy="6224811"/>
          </a:xfrm>
        </p:spPr>
        <p:txBody>
          <a:bodyPr>
            <a:normAutofit/>
          </a:bodyPr>
          <a:lstStyle/>
          <a:p>
            <a:r>
              <a:rPr lang="el-GR" sz="1900" dirty="0"/>
              <a:t>Οι Άγγλοι λ.χ. συνθέτουν ενώνοντας τις δύο λέξεις και πετώντας το μεσαίο τμήμα.</a:t>
            </a:r>
          </a:p>
          <a:p>
            <a:r>
              <a:rPr lang="el-GR" sz="1900" dirty="0"/>
              <a:t>Το μεσαίο τμήμα που συνήθως πετιέται –παραλείπεται, αποτελείται από την κατάληξη του πρώτου συνθετικού (=μικρό το κακό) και το θέμα του δεύτερου συνθετικού (= μέγιστη απώλεια)</a:t>
            </a:r>
          </a:p>
          <a:p>
            <a:r>
              <a:rPr lang="el-GR" sz="1900" dirty="0"/>
              <a:t>Η απώλεια του θέματος καθιστά αδύνατη την αυτόνομη ετυμολογική προσέγγιση, χρειάζεται λεξικό απαραιτήτως. Παράδειγμα:</a:t>
            </a:r>
          </a:p>
          <a:p>
            <a:r>
              <a:rPr lang="el-GR" sz="1900" b="1" dirty="0" err="1"/>
              <a:t>mod</a:t>
            </a:r>
            <a:r>
              <a:rPr lang="el-GR" sz="1900" dirty="0" err="1"/>
              <a:t>ulator</a:t>
            </a:r>
            <a:r>
              <a:rPr lang="el-GR" sz="1900" dirty="0"/>
              <a:t> (διαμορφωτής) και </a:t>
            </a:r>
            <a:r>
              <a:rPr lang="el-GR" sz="1900" b="1" dirty="0" err="1"/>
              <a:t>dem</a:t>
            </a:r>
            <a:r>
              <a:rPr lang="el-GR" sz="1900" dirty="0" err="1"/>
              <a:t>odulator</a:t>
            </a:r>
            <a:r>
              <a:rPr lang="el-GR" sz="1900" dirty="0"/>
              <a:t> (</a:t>
            </a:r>
            <a:r>
              <a:rPr lang="el-GR" sz="1900" dirty="0" err="1"/>
              <a:t>αποδιαμορφωτής</a:t>
            </a:r>
            <a:r>
              <a:rPr lang="el-GR" sz="1900" dirty="0"/>
              <a:t>)=</a:t>
            </a:r>
            <a:r>
              <a:rPr lang="en-US" sz="1900" dirty="0"/>
              <a:t>modem =</a:t>
            </a:r>
            <a:r>
              <a:rPr lang="el-GR" sz="1900" dirty="0"/>
              <a:t>μόντεμ.</a:t>
            </a:r>
          </a:p>
          <a:p>
            <a:r>
              <a:rPr lang="el-GR" sz="1900" dirty="0"/>
              <a:t>Ελληνιστί έχει αποδοθεί με τον όρο </a:t>
            </a:r>
            <a:r>
              <a:rPr lang="el-GR" sz="1900" b="1" dirty="0" err="1"/>
              <a:t>Διαποδιαμορφωτής</a:t>
            </a:r>
            <a:r>
              <a:rPr lang="el-GR" sz="1900" b="1" dirty="0"/>
              <a:t>.</a:t>
            </a:r>
            <a:r>
              <a:rPr lang="en-US" sz="1900" b="1" dirty="0"/>
              <a:t> </a:t>
            </a:r>
            <a:r>
              <a:rPr lang="el-GR" sz="1900" dirty="0"/>
              <a:t>Κατανοητό από τεχνικό που ξέρει Ελληνικά. Πιο κατανοητό με τον όρο «</a:t>
            </a:r>
            <a:r>
              <a:rPr lang="el-GR" sz="1900" dirty="0" err="1"/>
              <a:t>διαμορφο</a:t>
            </a:r>
            <a:r>
              <a:rPr lang="el-GR" sz="1900" dirty="0"/>
              <a:t>-από-διαμορφωτής» που ακούγεται ως γλωσσοδέτης, όμως όποιος γνωρίζει Ελληνικά εύκολα ξεχωρίζει τα τρία συνθετικά (βοηθούσης πάντοτε και της ιστορικής ορθογραφίας, αποφασιστικά) και άρα μπορεί να το προφέρει εύκολα . Η Ψυχολογία λέει ότι μπορεί να εκφέρουμε-συγκρατήσουμε  έως και 7-8 διακριτές πληροφορίες, αρκεί να τις ξέρουμε ως διακριτές-γνωστές  από προηγούμενες γνώσεις. </a:t>
            </a:r>
          </a:p>
          <a:p>
            <a:r>
              <a:rPr lang="el-GR" sz="1900" dirty="0"/>
              <a:t>Ένας Χημικός που είναι εξοικειωμένος με την χημική ορολογία, εύκολα προφέρει το «</a:t>
            </a:r>
            <a:r>
              <a:rPr lang="el-GR" sz="1900" dirty="0" err="1"/>
              <a:t>δεσοξυριβονουκλεονικό</a:t>
            </a:r>
            <a:r>
              <a:rPr lang="el-GR" sz="1900" dirty="0"/>
              <a:t> οξύ» (=</a:t>
            </a:r>
            <a:r>
              <a:rPr lang="en-US" sz="1900" dirty="0"/>
              <a:t>DNA) </a:t>
            </a:r>
            <a:r>
              <a:rPr lang="el-GR" sz="1900" dirty="0"/>
              <a:t>αφού αναγνωρίζει τα 5 συστατικά της, ένας μαθητής μπορεί να το μάθει με ανάλυση  στα 3 ή 4 ή 5 συστατικά της, ένας Άγγλος δεν μπορεί να πει όμως 12-σύλλαβη λέξη πλήρως άγνωστη και ως προς τα συστατικά της. </a:t>
            </a:r>
          </a:p>
          <a:p>
            <a:r>
              <a:rPr lang="el-GR" sz="1900" dirty="0"/>
              <a:t>Έχουμε μια μικρή επιβάρυνση στο μήκος μιας λέξης και λίγη στην προφορά, αλλά ανυπέρβλητο πλεονέκτημα στην κατανόηση, </a:t>
            </a:r>
            <a:r>
              <a:rPr lang="el-GR" sz="1900" b="1" dirty="0">
                <a:effectLst>
                  <a:outerShdw blurRad="38100" dist="38100" dir="2700000" algn="tl">
                    <a:srgbClr val="000000">
                      <a:alpha val="43137"/>
                    </a:srgbClr>
                  </a:outerShdw>
                </a:effectLst>
              </a:rPr>
              <a:t>αφού το σημαίνον αγκαλιάζει το σημαινόμενο</a:t>
            </a:r>
            <a:r>
              <a:rPr lang="el-GR" sz="1900" dirty="0"/>
              <a:t>. </a:t>
            </a:r>
          </a:p>
          <a:p>
            <a:endParaRPr lang="el-GR" dirty="0"/>
          </a:p>
        </p:txBody>
      </p:sp>
      <p:sp>
        <p:nvSpPr>
          <p:cNvPr id="4" name="Θέση υποσέλιδου 3">
            <a:extLst>
              <a:ext uri="{FF2B5EF4-FFF2-40B4-BE49-F238E27FC236}">
                <a16:creationId xmlns:a16="http://schemas.microsoft.com/office/drawing/2014/main" id="{58FF3CDF-1848-47F9-9D9C-1DBF5713C97E}"/>
              </a:ext>
            </a:extLst>
          </p:cNvPr>
          <p:cNvSpPr>
            <a:spLocks noGrp="1"/>
          </p:cNvSpPr>
          <p:nvPr>
            <p:ph type="ftr" sz="quarter" idx="11"/>
          </p:nvPr>
        </p:nvSpPr>
        <p:spPr>
          <a:xfrm>
            <a:off x="10021888" y="6588125"/>
            <a:ext cx="2255838" cy="26987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AD7A0853-636F-46D9-8AF1-EC945DABA667}"/>
              </a:ext>
            </a:extLst>
          </p:cNvPr>
          <p:cNvSpPr>
            <a:spLocks noGrp="1"/>
          </p:cNvSpPr>
          <p:nvPr>
            <p:ph type="sldNum" sz="quarter" idx="12"/>
          </p:nvPr>
        </p:nvSpPr>
        <p:spPr/>
        <p:txBody>
          <a:bodyPr/>
          <a:lstStyle/>
          <a:p>
            <a:fld id="{8AE6AAD5-8972-4671-9BE3-423CD86D46BF}" type="slidenum">
              <a:rPr lang="el-GR" smtClean="0"/>
              <a:t>9</a:t>
            </a:fld>
            <a:endParaRPr lang="el-GR"/>
          </a:p>
        </p:txBody>
      </p:sp>
    </p:spTree>
    <p:extLst>
      <p:ext uri="{BB962C8B-B14F-4D97-AF65-F5344CB8AC3E}">
        <p14:creationId xmlns:p14="http://schemas.microsoft.com/office/powerpoint/2010/main" val="130242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5103E77-FAD8-4596-9D04-1B0F671EF91C}"/>
              </a:ext>
            </a:extLst>
          </p:cNvPr>
          <p:cNvSpPr>
            <a:spLocks noGrp="1"/>
          </p:cNvSpPr>
          <p:nvPr>
            <p:ph idx="1"/>
          </p:nvPr>
        </p:nvSpPr>
        <p:spPr>
          <a:xfrm>
            <a:off x="1438275" y="1438275"/>
            <a:ext cx="10658475" cy="4795615"/>
          </a:xfrm>
        </p:spPr>
        <p:txBody>
          <a:bodyPr>
            <a:normAutofit/>
          </a:bodyPr>
          <a:lstStyle/>
          <a:p>
            <a:r>
              <a:rPr lang="el-GR" dirty="0"/>
              <a:t>Τα τελευταία χρόνια παρατηρείται μίμηση της Αγγλικής παραγωγής λέξεων. Η πρώην Υπουργός Παιδείας κα Διαμαντοπούλου, δημοσίως επαίνεσε πολίτη, που μετέφρασε την φράση  </a:t>
            </a:r>
            <a:r>
              <a:rPr lang="en-US" i="1" dirty="0"/>
              <a:t>flexibility</a:t>
            </a:r>
            <a:r>
              <a:rPr lang="en-US" dirty="0"/>
              <a:t> and </a:t>
            </a:r>
            <a:r>
              <a:rPr lang="en-US" dirty="0" err="1"/>
              <a:t>security</a:t>
            </a:r>
            <a:r>
              <a:rPr lang="en-US" dirty="0" err="1">
                <a:sym typeface="Wingdings" panose="05000000000000000000" pitchFamily="2" charset="2"/>
              </a:rPr>
              <a:t></a:t>
            </a:r>
            <a:r>
              <a:rPr lang="en-US" dirty="0" err="1"/>
              <a:t>flexicurity</a:t>
            </a:r>
            <a:r>
              <a:rPr lang="en-US" dirty="0"/>
              <a:t>, </a:t>
            </a:r>
            <a:r>
              <a:rPr lang="el-GR" dirty="0"/>
              <a:t>στα Ελληνικά ως ευέλικτη ασφάλεια, δηλ.</a:t>
            </a:r>
            <a:r>
              <a:rPr lang="el-GR" b="1" dirty="0"/>
              <a:t> </a:t>
            </a:r>
            <a:r>
              <a:rPr lang="el-GR" b="1" dirty="0" err="1"/>
              <a:t>ευασφάλεια</a:t>
            </a:r>
            <a:r>
              <a:rPr lang="el-GR" dirty="0"/>
              <a:t> (κατά άλλους «τερατολόγους» : </a:t>
            </a:r>
            <a:r>
              <a:rPr lang="el-GR" dirty="0" err="1"/>
              <a:t>ελαστασφάλεια</a:t>
            </a:r>
            <a:r>
              <a:rPr lang="el-GR" dirty="0"/>
              <a:t>,, </a:t>
            </a:r>
            <a:r>
              <a:rPr lang="el-GR" dirty="0" err="1"/>
              <a:t>ευελφάλεια</a:t>
            </a:r>
            <a:r>
              <a:rPr lang="el-GR" dirty="0"/>
              <a:t>, </a:t>
            </a:r>
            <a:r>
              <a:rPr lang="el-GR" dirty="0" err="1"/>
              <a:t>ευελισφάλεια</a:t>
            </a:r>
            <a:r>
              <a:rPr lang="el-GR" dirty="0"/>
              <a:t>, </a:t>
            </a:r>
            <a:r>
              <a:rPr lang="el-GR" dirty="0" err="1"/>
              <a:t>ευελασφάλεια</a:t>
            </a:r>
            <a:r>
              <a:rPr lang="el-GR" dirty="0"/>
              <a:t>)</a:t>
            </a:r>
          </a:p>
          <a:p>
            <a:r>
              <a:rPr lang="el-GR" dirty="0"/>
              <a:t>Τα παραπάνω είναι γλωσσικά τέρατα, αφού μιμούνται τον Αγγλικό τρόπο παραγωγής.  </a:t>
            </a:r>
          </a:p>
          <a:p>
            <a:r>
              <a:rPr lang="el-GR" dirty="0"/>
              <a:t>Προτείνουμε το «</a:t>
            </a:r>
            <a:r>
              <a:rPr lang="el-GR" dirty="0" err="1"/>
              <a:t>ευελιξασφάλεια</a:t>
            </a:r>
            <a:r>
              <a:rPr lang="el-GR" dirty="0"/>
              <a:t>» ( ή </a:t>
            </a:r>
            <a:r>
              <a:rPr lang="el-GR" dirty="0" err="1"/>
              <a:t>ευελικτασφάλεια</a:t>
            </a:r>
            <a:r>
              <a:rPr lang="el-GR" dirty="0"/>
              <a:t>) </a:t>
            </a:r>
          </a:p>
          <a:p>
            <a:r>
              <a:rPr lang="el-GR" dirty="0"/>
              <a:t>Είναι γλωσσοδέτης; Νομίζουμε (εξηγήσαμε)  πώς όχι. Ασύγκριτο πλεονέκτημα η κτίση και του νοήματος με τα </a:t>
            </a:r>
            <a:r>
              <a:rPr lang="el-GR" dirty="0" err="1"/>
              <a:t>συμφραζόμενα</a:t>
            </a:r>
            <a:r>
              <a:rPr lang="el-GR" dirty="0"/>
              <a:t> χωρίς καταφυγή σε λεξικό. </a:t>
            </a:r>
          </a:p>
          <a:p>
            <a:r>
              <a:rPr lang="el-GR" dirty="0"/>
              <a:t>Άλλα γλωσσικά τέρατα ξενικής καταγωγής : </a:t>
            </a:r>
            <a:r>
              <a:rPr lang="el-GR" dirty="0" err="1"/>
              <a:t>Ομόφοβος</a:t>
            </a:r>
            <a:r>
              <a:rPr lang="el-GR" dirty="0"/>
              <a:t>= ο έχων τον ίδιο φόβο (</a:t>
            </a:r>
            <a:r>
              <a:rPr lang="el-GR" dirty="0" err="1"/>
              <a:t>παρετυμολογίκή</a:t>
            </a:r>
            <a:r>
              <a:rPr lang="el-GR" dirty="0"/>
              <a:t> ερμηνεία) ενώ το σωστό θα ήταν </a:t>
            </a:r>
            <a:r>
              <a:rPr lang="el-GR" dirty="0" err="1"/>
              <a:t>ομοφυλοφιλοφοβία</a:t>
            </a:r>
            <a:r>
              <a:rPr lang="el-GR" dirty="0"/>
              <a:t>. Γλωσσοδέτης; Ισχυριζόμαστε πως όχι, κατά τα προηγούμενα. </a:t>
            </a:r>
          </a:p>
          <a:p>
            <a:r>
              <a:rPr lang="el-GR" dirty="0"/>
              <a:t>Τέτοια παραδείγματα υπάρχουν πολλά, δηλ. παραδείγματα που οδηγούν σε </a:t>
            </a:r>
            <a:r>
              <a:rPr lang="el-GR" dirty="0" err="1"/>
              <a:t>παρετυμολόγιση</a:t>
            </a:r>
            <a:r>
              <a:rPr lang="el-GR" dirty="0"/>
              <a:t>. </a:t>
            </a:r>
          </a:p>
        </p:txBody>
      </p:sp>
      <p:sp>
        <p:nvSpPr>
          <p:cNvPr id="4" name="Θέση υποσέλιδου 3">
            <a:extLst>
              <a:ext uri="{FF2B5EF4-FFF2-40B4-BE49-F238E27FC236}">
                <a16:creationId xmlns:a16="http://schemas.microsoft.com/office/drawing/2014/main" id="{CEB9F70F-6FE8-414C-AF07-927DDCA685D8}"/>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6C48FF19-DC2B-422E-AC24-96178CF653E7}"/>
              </a:ext>
            </a:extLst>
          </p:cNvPr>
          <p:cNvSpPr>
            <a:spLocks noGrp="1"/>
          </p:cNvSpPr>
          <p:nvPr>
            <p:ph type="sldNum" sz="quarter" idx="12"/>
          </p:nvPr>
        </p:nvSpPr>
        <p:spPr/>
        <p:txBody>
          <a:bodyPr/>
          <a:lstStyle/>
          <a:p>
            <a:fld id="{8AE6AAD5-8972-4671-9BE3-423CD86D46BF}" type="slidenum">
              <a:rPr lang="el-GR" smtClean="0"/>
              <a:t>10</a:t>
            </a:fld>
            <a:endParaRPr lang="el-GR"/>
          </a:p>
        </p:txBody>
      </p:sp>
      <p:sp>
        <p:nvSpPr>
          <p:cNvPr id="6" name="Τίτλος 1">
            <a:extLst>
              <a:ext uri="{FF2B5EF4-FFF2-40B4-BE49-F238E27FC236}">
                <a16:creationId xmlns:a16="http://schemas.microsoft.com/office/drawing/2014/main" id="{70D15C20-62FC-41BE-8C8E-AA4FD354376F}"/>
              </a:ext>
            </a:extLst>
          </p:cNvPr>
          <p:cNvSpPr>
            <a:spLocks noGrp="1"/>
          </p:cNvSpPr>
          <p:nvPr>
            <p:ph type="title"/>
          </p:nvPr>
        </p:nvSpPr>
        <p:spPr/>
        <p:txBody>
          <a:bodyPr/>
          <a:lstStyle/>
          <a:p>
            <a:r>
              <a:rPr lang="el-GR" dirty="0"/>
              <a:t>Υπέρτατη τελειότητα στην </a:t>
            </a:r>
            <a:r>
              <a:rPr lang="el-GR" b="1" dirty="0">
                <a:solidFill>
                  <a:srgbClr val="FF0000"/>
                </a:solidFill>
                <a:effectLst>
                  <a:outerShdw blurRad="38100" dist="38100" dir="2700000" algn="tl">
                    <a:srgbClr val="000000">
                      <a:alpha val="43137"/>
                    </a:srgbClr>
                  </a:outerShdw>
                </a:effectLst>
              </a:rPr>
              <a:t>σύνθεση (3)</a:t>
            </a:r>
            <a:endParaRPr lang="el-GR" dirty="0"/>
          </a:p>
        </p:txBody>
      </p:sp>
    </p:spTree>
    <p:extLst>
      <p:ext uri="{BB962C8B-B14F-4D97-AF65-F5344CB8AC3E}">
        <p14:creationId xmlns:p14="http://schemas.microsoft.com/office/powerpoint/2010/main" val="788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D6821D-CC52-4186-BF0B-1A5220718A8C}"/>
              </a:ext>
            </a:extLst>
          </p:cNvPr>
          <p:cNvSpPr>
            <a:spLocks noGrp="1"/>
          </p:cNvSpPr>
          <p:nvPr>
            <p:ph type="title"/>
          </p:nvPr>
        </p:nvSpPr>
        <p:spPr/>
        <p:txBody>
          <a:bodyPr/>
          <a:lstStyle/>
          <a:p>
            <a:r>
              <a:rPr lang="el-GR" dirty="0">
                <a:solidFill>
                  <a:srgbClr val="FF0000"/>
                </a:solidFill>
              </a:rPr>
              <a:t>Το θέμα με το </a:t>
            </a:r>
            <a:r>
              <a:rPr lang="el-GR" dirty="0" err="1">
                <a:solidFill>
                  <a:srgbClr val="FF0000"/>
                </a:solidFill>
              </a:rPr>
              <a:t>ευφωνικόν</a:t>
            </a:r>
            <a:r>
              <a:rPr lang="el-GR" dirty="0">
                <a:solidFill>
                  <a:srgbClr val="FF0000"/>
                </a:solidFill>
              </a:rPr>
              <a:t> «ν»</a:t>
            </a:r>
          </a:p>
        </p:txBody>
      </p:sp>
      <p:sp>
        <p:nvSpPr>
          <p:cNvPr id="3" name="Θέση περιεχομένου 2">
            <a:extLst>
              <a:ext uri="{FF2B5EF4-FFF2-40B4-BE49-F238E27FC236}">
                <a16:creationId xmlns:a16="http://schemas.microsoft.com/office/drawing/2014/main" id="{B0F798E8-A6A6-4C6B-B7AE-280E06F49744}"/>
              </a:ext>
            </a:extLst>
          </p:cNvPr>
          <p:cNvSpPr>
            <a:spLocks noGrp="1"/>
          </p:cNvSpPr>
          <p:nvPr>
            <p:ph idx="1"/>
          </p:nvPr>
        </p:nvSpPr>
        <p:spPr>
          <a:xfrm>
            <a:off x="1666875" y="1428750"/>
            <a:ext cx="10029825" cy="4629150"/>
          </a:xfrm>
        </p:spPr>
        <p:txBody>
          <a:bodyPr>
            <a:normAutofit/>
          </a:bodyPr>
          <a:lstStyle/>
          <a:p>
            <a:r>
              <a:rPr lang="el-GR" sz="2400" dirty="0"/>
              <a:t>Επιμένουν ότι το γράμμα ν στο τέλος των λέξεων δονεί τον εγκέφαλο (όντως ισχύει) με αποτέλεσμα (αυτό είναι ζητούμενο και αποδεικτέο) να γίνεται καλύτερη κυκλοφορία του αίματος και να έχουμε γενικώς καλύτερα αποτελέσματα στην γενικότερη λειτουργία του εγκεφάλου.</a:t>
            </a:r>
          </a:p>
          <a:p>
            <a:r>
              <a:rPr lang="el-GR" sz="2400" dirty="0"/>
              <a:t>Οι </a:t>
            </a:r>
            <a:r>
              <a:rPr lang="el-GR" sz="2400" dirty="0" err="1"/>
              <a:t>υιοθετούντες</a:t>
            </a:r>
            <a:r>
              <a:rPr lang="el-GR" sz="2400" dirty="0"/>
              <a:t> θεωρίες συνωμοσίας, είναι σίγουροι, ότι η κατάργηση του ευφωνικού νι από πολλές καταλήξεις έγινε σκόπιμα για να χαζέψουμε ως Έλληνες.</a:t>
            </a:r>
          </a:p>
          <a:p>
            <a:r>
              <a:rPr lang="el-GR" sz="2400" dirty="0"/>
              <a:t>Ένας δύσκολος και δαπανηρός σχεδιασμός ερευνητικός μπορεί να το αποδείξει ή να  τον απορρίψει αυτόν τον ( </a:t>
            </a:r>
            <a:r>
              <a:rPr lang="el-GR" sz="2400" dirty="0" err="1"/>
              <a:t>γοητευτικόν</a:t>
            </a:r>
            <a:r>
              <a:rPr lang="el-GR" sz="2400" dirty="0"/>
              <a:t>)  </a:t>
            </a:r>
            <a:r>
              <a:rPr lang="el-GR" sz="2400" dirty="0" err="1"/>
              <a:t>ισχυρισμόν</a:t>
            </a:r>
            <a:r>
              <a:rPr lang="el-GR" sz="2400" dirty="0"/>
              <a:t>!</a:t>
            </a:r>
          </a:p>
        </p:txBody>
      </p:sp>
      <p:sp>
        <p:nvSpPr>
          <p:cNvPr id="4" name="Θέση υποσέλιδου 3">
            <a:extLst>
              <a:ext uri="{FF2B5EF4-FFF2-40B4-BE49-F238E27FC236}">
                <a16:creationId xmlns:a16="http://schemas.microsoft.com/office/drawing/2014/main" id="{BFAC15E9-3253-4467-B15C-660F05EEDECB}"/>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C38FF7A2-7137-43CC-AA7B-0D021E7526DC}"/>
              </a:ext>
            </a:extLst>
          </p:cNvPr>
          <p:cNvSpPr>
            <a:spLocks noGrp="1"/>
          </p:cNvSpPr>
          <p:nvPr>
            <p:ph type="sldNum" sz="quarter" idx="12"/>
          </p:nvPr>
        </p:nvSpPr>
        <p:spPr/>
        <p:txBody>
          <a:bodyPr/>
          <a:lstStyle/>
          <a:p>
            <a:fld id="{8AE6AAD5-8972-4671-9BE3-423CD86D46BF}" type="slidenum">
              <a:rPr lang="el-GR" smtClean="0"/>
              <a:t>11</a:t>
            </a:fld>
            <a:endParaRPr lang="el-GR"/>
          </a:p>
        </p:txBody>
      </p:sp>
    </p:spTree>
    <p:extLst>
      <p:ext uri="{BB962C8B-B14F-4D97-AF65-F5344CB8AC3E}">
        <p14:creationId xmlns:p14="http://schemas.microsoft.com/office/powerpoint/2010/main" val="837649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09DB54-9916-4AE1-9046-C4727E572C4E}"/>
              </a:ext>
            </a:extLst>
          </p:cNvPr>
          <p:cNvSpPr>
            <a:spLocks noGrp="1"/>
          </p:cNvSpPr>
          <p:nvPr>
            <p:ph type="title"/>
          </p:nvPr>
        </p:nvSpPr>
        <p:spPr/>
        <p:txBody>
          <a:bodyPr/>
          <a:lstStyle/>
          <a:p>
            <a:r>
              <a:rPr lang="el-GR" dirty="0"/>
              <a:t>Το θέμα με την </a:t>
            </a:r>
            <a:r>
              <a:rPr lang="el-GR" dirty="0">
                <a:solidFill>
                  <a:srgbClr val="FF0000"/>
                </a:solidFill>
              </a:rPr>
              <a:t>«επίκτητη ευφυΐα!»</a:t>
            </a:r>
          </a:p>
        </p:txBody>
      </p:sp>
      <p:sp>
        <p:nvSpPr>
          <p:cNvPr id="3" name="Θέση περιεχομένου 2">
            <a:extLst>
              <a:ext uri="{FF2B5EF4-FFF2-40B4-BE49-F238E27FC236}">
                <a16:creationId xmlns:a16="http://schemas.microsoft.com/office/drawing/2014/main" id="{D6ED4B48-A91D-4861-AB92-D5341222B1D8}"/>
              </a:ext>
            </a:extLst>
          </p:cNvPr>
          <p:cNvSpPr>
            <a:spLocks noGrp="1"/>
          </p:cNvSpPr>
          <p:nvPr>
            <p:ph idx="1"/>
          </p:nvPr>
        </p:nvSpPr>
        <p:spPr>
          <a:xfrm>
            <a:off x="1311579" y="1381125"/>
            <a:ext cx="10728021" cy="4852765"/>
          </a:xfrm>
        </p:spPr>
        <p:txBody>
          <a:bodyPr>
            <a:normAutofit lnSpcReduction="10000"/>
          </a:bodyPr>
          <a:lstStyle/>
          <a:p>
            <a:r>
              <a:rPr lang="el-GR" sz="2000" dirty="0"/>
              <a:t>Η ευφυΐα είναι εκ γενετής.  Εξ ορισμού. Εξ υπαρχής. Εκ φύσεως. Εκ του </a:t>
            </a:r>
            <a:r>
              <a:rPr lang="en-US" sz="2000" dirty="0"/>
              <a:t>DNA. </a:t>
            </a:r>
            <a:r>
              <a:rPr lang="el-GR" sz="2000" dirty="0"/>
              <a:t>Εκ </a:t>
            </a:r>
            <a:r>
              <a:rPr lang="el-GR" sz="2000" dirty="0" err="1"/>
              <a:t>κληρονομικότητος</a:t>
            </a:r>
            <a:r>
              <a:rPr lang="el-GR" sz="2000" dirty="0"/>
              <a:t>. Πώς θα μπορούσε να είναι επίκτητη;</a:t>
            </a:r>
          </a:p>
          <a:p>
            <a:r>
              <a:rPr lang="el-GR" sz="2000" dirty="0"/>
              <a:t>Οι υποστηρικτές της θεωρίας αυτής, λένε, ότι η πολυτυπία της Ελληνικής Γλώσσας όπου το ρήμα «</a:t>
            </a:r>
            <a:r>
              <a:rPr lang="el-GR" sz="2000" dirty="0" err="1"/>
              <a:t>λύω</a:t>
            </a:r>
            <a:r>
              <a:rPr lang="el-GR" sz="2000" dirty="0"/>
              <a:t>» έχει 280 (περίπου) διαφορετικούς τύπους και σημασίες ενώ το Αγγλικό π.χ. </a:t>
            </a:r>
            <a:r>
              <a:rPr lang="en-US" sz="2000" dirty="0"/>
              <a:t>Solve </a:t>
            </a:r>
            <a:r>
              <a:rPr lang="el-GR" sz="2000" dirty="0"/>
              <a:t>έχει μόλις τέσσερις τύπους, δημιουργεί (κατά την σχετική θεωρία του διαδικτύου) τα πρώτα τρία χρόνια της ζωής του ανθρώπου περισσότερα εγκεφαλικά κύτταρα και περισσότερες συνάψεις μεταξύ τους με αποτέλεσμα να δημιουργείται ένα «πεδίο» ισχυρής </a:t>
            </a:r>
            <a:r>
              <a:rPr lang="el-GR" sz="2000" dirty="0" err="1"/>
              <a:t>έδρασης</a:t>
            </a:r>
            <a:r>
              <a:rPr lang="el-GR" sz="2000" dirty="0"/>
              <a:t> επεξεργασίας πληροφοριών, που προσδίδει αναγκαστικά επί πλέον εξυπνάδα στον άνθρωπο. Αυτό παρατηρείται σε όλες τις πολύπλοκες γλώσσες όπως λ.χ. και στα Κινέζικα. Αυτά (τάχα) είναι μυστικά ευρήματα  πειραμάτων που διεξήχθησαν  σε μικρά παιδιά σε τεχνητές μικρές κοινωνίες,  όπου τα μεγάλωσαν σε περιβάλλον ομιλούμενων και γραφόμενων Αρχαιοελληνικών  και μέτρησαν την αυξημένη εξ αυτού ευφυία τους. </a:t>
            </a:r>
          </a:p>
          <a:p>
            <a:r>
              <a:rPr lang="el-GR" sz="2000" b="1" dirty="0"/>
              <a:t>Φαντάζει ασφαλώς ως μύθος, αλλά μπορεί να επαληθευθεί ή να διαψευστεί έστω και με μια ακριβή μακροχρόνια σχεδίαση. Επίσημη έρευνα δεν υφίσταται.  </a:t>
            </a:r>
          </a:p>
        </p:txBody>
      </p:sp>
      <p:sp>
        <p:nvSpPr>
          <p:cNvPr id="4" name="Θέση υποσέλιδου 3">
            <a:extLst>
              <a:ext uri="{FF2B5EF4-FFF2-40B4-BE49-F238E27FC236}">
                <a16:creationId xmlns:a16="http://schemas.microsoft.com/office/drawing/2014/main" id="{5DA773F3-D0EC-421F-A7DF-41996B77077F}"/>
              </a:ext>
            </a:extLst>
          </p:cNvPr>
          <p:cNvSpPr>
            <a:spLocks noGrp="1"/>
          </p:cNvSpPr>
          <p:nvPr>
            <p:ph type="ftr" sz="quarter" idx="11"/>
          </p:nvPr>
        </p:nvSpPr>
        <p:spPr>
          <a:xfrm>
            <a:off x="9685338" y="6279545"/>
            <a:ext cx="2354262" cy="365125"/>
          </a:xfrm>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86E5D75E-FD31-4E80-9683-A03D63F90A33}"/>
              </a:ext>
            </a:extLst>
          </p:cNvPr>
          <p:cNvSpPr>
            <a:spLocks noGrp="1"/>
          </p:cNvSpPr>
          <p:nvPr>
            <p:ph type="sldNum" sz="quarter" idx="12"/>
          </p:nvPr>
        </p:nvSpPr>
        <p:spPr/>
        <p:txBody>
          <a:bodyPr/>
          <a:lstStyle/>
          <a:p>
            <a:fld id="{8AE6AAD5-8972-4671-9BE3-423CD86D46BF}" type="slidenum">
              <a:rPr lang="el-GR" smtClean="0"/>
              <a:t>12</a:t>
            </a:fld>
            <a:endParaRPr lang="el-GR"/>
          </a:p>
        </p:txBody>
      </p:sp>
    </p:spTree>
    <p:extLst>
      <p:ext uri="{BB962C8B-B14F-4D97-AF65-F5344CB8AC3E}">
        <p14:creationId xmlns:p14="http://schemas.microsoft.com/office/powerpoint/2010/main" val="263623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F1C6E0-8477-4ED8-B286-142D1905CC6B}"/>
              </a:ext>
            </a:extLst>
          </p:cNvPr>
          <p:cNvSpPr>
            <a:spLocks noGrp="1"/>
          </p:cNvSpPr>
          <p:nvPr>
            <p:ph type="title"/>
          </p:nvPr>
        </p:nvSpPr>
        <p:spPr/>
        <p:txBody>
          <a:bodyPr/>
          <a:lstStyle/>
          <a:p>
            <a:r>
              <a:rPr lang="el-GR" dirty="0"/>
              <a:t>Η μαθηματική δομή της Ελληνικής Γλώσσας. (</a:t>
            </a:r>
            <a:r>
              <a:rPr lang="el-GR" dirty="0">
                <a:solidFill>
                  <a:srgbClr val="FF0000"/>
                </a:solidFill>
              </a:rPr>
              <a:t>Μία πρώτη δομή</a:t>
            </a:r>
            <a:r>
              <a:rPr lang="el-GR" dirty="0"/>
              <a:t>)</a:t>
            </a:r>
          </a:p>
        </p:txBody>
      </p:sp>
      <p:sp>
        <p:nvSpPr>
          <p:cNvPr id="3" name="Θέση περιεχομένου 2">
            <a:extLst>
              <a:ext uri="{FF2B5EF4-FFF2-40B4-BE49-F238E27FC236}">
                <a16:creationId xmlns:a16="http://schemas.microsoft.com/office/drawing/2014/main" id="{7D1DC06A-50F8-44F6-97FE-08BF278F379E}"/>
              </a:ext>
            </a:extLst>
          </p:cNvPr>
          <p:cNvSpPr>
            <a:spLocks noGrp="1"/>
          </p:cNvSpPr>
          <p:nvPr>
            <p:ph idx="1"/>
          </p:nvPr>
        </p:nvSpPr>
        <p:spPr>
          <a:xfrm>
            <a:off x="1476375" y="2133599"/>
            <a:ext cx="10582275" cy="3933825"/>
          </a:xfrm>
        </p:spPr>
        <p:txBody>
          <a:bodyPr>
            <a:normAutofit lnSpcReduction="10000"/>
          </a:bodyPr>
          <a:lstStyle/>
          <a:p>
            <a:r>
              <a:rPr lang="el-GR" sz="2000" dirty="0"/>
              <a:t>Κατά ένα «περίεργο τρόπο» τα σημεία για τους αριθμούς, στους Αρχαίους Έλληνες  ήταν ίδια και για τα σημεία με τα γράμματα.</a:t>
            </a:r>
          </a:p>
          <a:p>
            <a:r>
              <a:rPr lang="el-GR" sz="2000" dirty="0" err="1"/>
              <a:t>Λεξάριθμος</a:t>
            </a:r>
            <a:r>
              <a:rPr lang="el-GR" sz="2000" dirty="0"/>
              <a:t>, είναι ο αριθμός που αντιστοιχεί σε μια λέξη, αν προσθέσω τα γράμματά της που είναι αριθμοί. Π.χ. θεός = 284  (θ=9, ε=5, ο=70,σ=200, άθροισμα 284)</a:t>
            </a:r>
          </a:p>
          <a:p>
            <a:r>
              <a:rPr lang="el-GR" sz="2000" dirty="0"/>
              <a:t>Κάθε λέξη αντιστοιχεί σε μοναδικό αριθμό. Αντιστρόφως: Κάθε αριθμός  αντιστοιχεί σε δεκάδες υπάρχουσες λέξεις και περισσότερες </a:t>
            </a:r>
            <a:r>
              <a:rPr lang="el-GR" sz="2000" dirty="0" err="1"/>
              <a:t>ψευδολέξεις</a:t>
            </a:r>
            <a:r>
              <a:rPr lang="el-GR" sz="2000" dirty="0"/>
              <a:t>. </a:t>
            </a:r>
          </a:p>
          <a:p>
            <a:r>
              <a:rPr lang="el-GR" sz="2000" dirty="0"/>
              <a:t>Μπορεί να βγει κάτι γόνιμο από αυτό; Μάλλον όχι. Τίποτα. Το  ότι Ελληνική=κλίμαξ =ομιλία =161 δεν λέει τίποτα, αφού υπάρχουν κι άλλες περιπτώσεις για το 161 εντελώς άσχετες. Εκβιαστικά βγάζουμε ως συμπέρασμα σχεδόν ό,τι θέλουμε και τυχαία κάτι εντυπωσιακό που μοιάζει με κάτι το σημαινόμενο,  άρα πιθανότατα πρόκειται για μεγάλη </a:t>
            </a:r>
            <a:r>
              <a:rPr lang="el-GR" sz="2000" dirty="0">
                <a:hlinkClick r:id="rId2"/>
              </a:rPr>
              <a:t>πλάνη. </a:t>
            </a:r>
            <a:endParaRPr lang="el-GR" sz="2000" dirty="0"/>
          </a:p>
        </p:txBody>
      </p:sp>
      <p:sp>
        <p:nvSpPr>
          <p:cNvPr id="4" name="Θέση υποσέλιδου 3">
            <a:extLst>
              <a:ext uri="{FF2B5EF4-FFF2-40B4-BE49-F238E27FC236}">
                <a16:creationId xmlns:a16="http://schemas.microsoft.com/office/drawing/2014/main" id="{C67AD80F-E748-4EAF-8FDE-9C09695E50F0}"/>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C549A602-2926-4DAC-BFA7-FF93E105A780}"/>
              </a:ext>
            </a:extLst>
          </p:cNvPr>
          <p:cNvSpPr>
            <a:spLocks noGrp="1"/>
          </p:cNvSpPr>
          <p:nvPr>
            <p:ph type="sldNum" sz="quarter" idx="12"/>
          </p:nvPr>
        </p:nvSpPr>
        <p:spPr/>
        <p:txBody>
          <a:bodyPr/>
          <a:lstStyle/>
          <a:p>
            <a:fld id="{8AE6AAD5-8972-4671-9BE3-423CD86D46BF}" type="slidenum">
              <a:rPr lang="el-GR" smtClean="0"/>
              <a:t>13</a:t>
            </a:fld>
            <a:endParaRPr lang="el-GR"/>
          </a:p>
        </p:txBody>
      </p:sp>
    </p:spTree>
    <p:extLst>
      <p:ext uri="{BB962C8B-B14F-4D97-AF65-F5344CB8AC3E}">
        <p14:creationId xmlns:p14="http://schemas.microsoft.com/office/powerpoint/2010/main" val="170599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72067C-C407-44BB-80D5-0BE357660E69}"/>
              </a:ext>
            </a:extLst>
          </p:cNvPr>
          <p:cNvSpPr>
            <a:spLocks noGrp="1"/>
          </p:cNvSpPr>
          <p:nvPr>
            <p:ph type="title"/>
          </p:nvPr>
        </p:nvSpPr>
        <p:spPr>
          <a:xfrm>
            <a:off x="2589212" y="147337"/>
            <a:ext cx="8911687" cy="1280890"/>
          </a:xfrm>
        </p:spPr>
        <p:txBody>
          <a:bodyPr/>
          <a:lstStyle/>
          <a:p>
            <a:r>
              <a:rPr lang="el-GR" dirty="0"/>
              <a:t>Η μαθηματική δομή της Ελληνικής Γλώσσας. (</a:t>
            </a:r>
            <a:r>
              <a:rPr lang="el-GR" dirty="0">
                <a:solidFill>
                  <a:srgbClr val="FF0000"/>
                </a:solidFill>
              </a:rPr>
              <a:t>Μία δεύτερη  δομή</a:t>
            </a:r>
            <a:r>
              <a:rPr lang="el-GR" dirty="0"/>
              <a:t>)</a:t>
            </a:r>
          </a:p>
        </p:txBody>
      </p:sp>
      <p:sp>
        <p:nvSpPr>
          <p:cNvPr id="3" name="Θέση περιεχομένου 2">
            <a:extLst>
              <a:ext uri="{FF2B5EF4-FFF2-40B4-BE49-F238E27FC236}">
                <a16:creationId xmlns:a16="http://schemas.microsoft.com/office/drawing/2014/main" id="{3F36CF50-D37E-401F-B979-B388E9323946}"/>
              </a:ext>
            </a:extLst>
          </p:cNvPr>
          <p:cNvSpPr>
            <a:spLocks noGrp="1"/>
          </p:cNvSpPr>
          <p:nvPr>
            <p:ph idx="1"/>
          </p:nvPr>
        </p:nvSpPr>
        <p:spPr>
          <a:xfrm>
            <a:off x="921694" y="1608549"/>
            <a:ext cx="11099729" cy="4625341"/>
          </a:xfrm>
        </p:spPr>
        <p:txBody>
          <a:bodyPr>
            <a:normAutofit lnSpcReduction="10000"/>
          </a:bodyPr>
          <a:lstStyle/>
          <a:p>
            <a:r>
              <a:rPr lang="el-GR" dirty="0"/>
              <a:t>Μια μαθηματική –δομικά- κωδικοποίηση υπάρχει στην Πολιτεία του Πλάτωνος την οποία μελέτησε εκτεταμένα  </a:t>
            </a:r>
            <a:r>
              <a:rPr lang="el-GR" b="1" dirty="0"/>
              <a:t>ο ομότιμος καθηγητής του Μαθηματικού Τμήματος του ΕΚΠΑ κος Στυλιανός </a:t>
            </a:r>
            <a:r>
              <a:rPr lang="el-GR" b="1" dirty="0" err="1"/>
              <a:t>Νεγρεπόντης</a:t>
            </a:r>
            <a:r>
              <a:rPr lang="el-GR" b="1" dirty="0"/>
              <a:t>.</a:t>
            </a:r>
          </a:p>
          <a:p>
            <a:r>
              <a:rPr lang="el-GR" dirty="0"/>
              <a:t>Η προσέγγιση της ανάλυσης σχέσεων εννοιών που έχουν κοινό λόγο (σχέση) γίνεται με ανάλυση μαθηματική που έχει δομική ομοιότητα με την </a:t>
            </a:r>
            <a:r>
              <a:rPr lang="el-GR" dirty="0" err="1"/>
              <a:t>ανθυφαίρεση</a:t>
            </a:r>
            <a:r>
              <a:rPr lang="el-GR" dirty="0"/>
              <a:t>, δηλαδή με μια διαδικασία ευρέσεως Μέγιστου Κοινού Διαιρέτη μεταξύ δύο φυσικών αριθμών. </a:t>
            </a:r>
          </a:p>
          <a:p>
            <a:r>
              <a:rPr lang="el-GR" dirty="0"/>
              <a:t>Η παραπάνω δομή έχει ενδιαφέρον από  Μαθηματικής και Φιλοσοφικής κυρίως απόψεως και όχι στενά γλωσσικής, αφού  η δομή είναι συντακτική και όχι λεξιλογική, όπου η ίδια δομή θα μπορούσε να υπάρχει και σε μια άλλη οποιαδήποτε Γλώσσα.</a:t>
            </a:r>
          </a:p>
          <a:p>
            <a:r>
              <a:rPr lang="el-GR" dirty="0"/>
              <a:t>Ωστόσο, το ότι  η μαθηματική αυτή δομή εμφανίζεται σε φιλοσοφικό κείμενο του Πλάτωνα που δεν ήταν Μαθηματικός, υποκρύπτει και πολλά άλλα </a:t>
            </a:r>
            <a:r>
              <a:rPr lang="el-GR" dirty="0" err="1"/>
              <a:t>ανακαλυπτέα</a:t>
            </a:r>
            <a:r>
              <a:rPr lang="el-GR" dirty="0"/>
              <a:t> στο μέλλον απ΄ όσους συνεχίσουν την έρευνα </a:t>
            </a:r>
            <a:r>
              <a:rPr lang="el-GR" dirty="0">
                <a:hlinkClick r:id="rId2"/>
              </a:rPr>
              <a:t>στην εργασία αυτή του κ. </a:t>
            </a:r>
            <a:r>
              <a:rPr lang="el-GR" dirty="0" err="1">
                <a:hlinkClick r:id="rId2"/>
              </a:rPr>
              <a:t>Νεγρεπόντη</a:t>
            </a:r>
            <a:r>
              <a:rPr lang="el-GR" dirty="0">
                <a:hlinkClick r:id="rId2"/>
              </a:rPr>
              <a:t>.</a:t>
            </a:r>
            <a:endParaRPr lang="el-GR" dirty="0"/>
          </a:p>
          <a:p>
            <a:r>
              <a:rPr lang="el-GR" dirty="0"/>
              <a:t>Κρατάμε από την όλη ανακάλυψη, ότι για την  ορθή ερμηνεία ενός αρχαίου κειμένου δεν αρκεί η πλήρης λεξιλογική και συντακτική κατάρτιση αλλά και η ικανότητα αναγνώρισης δομών, μοτίβων και  σχέσεων, πίσω από τις σειρές. </a:t>
            </a:r>
          </a:p>
          <a:p>
            <a:endParaRPr lang="el-GR" dirty="0"/>
          </a:p>
        </p:txBody>
      </p:sp>
      <p:sp>
        <p:nvSpPr>
          <p:cNvPr id="4" name="Θέση υποσέλιδου 3">
            <a:extLst>
              <a:ext uri="{FF2B5EF4-FFF2-40B4-BE49-F238E27FC236}">
                <a16:creationId xmlns:a16="http://schemas.microsoft.com/office/drawing/2014/main" id="{66E43645-C9F1-4561-A054-3C81952A93F8}"/>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2D745BCD-25A2-46E5-A391-5B4647D35065}"/>
              </a:ext>
            </a:extLst>
          </p:cNvPr>
          <p:cNvSpPr>
            <a:spLocks noGrp="1"/>
          </p:cNvSpPr>
          <p:nvPr>
            <p:ph type="sldNum" sz="quarter" idx="12"/>
          </p:nvPr>
        </p:nvSpPr>
        <p:spPr/>
        <p:txBody>
          <a:bodyPr/>
          <a:lstStyle/>
          <a:p>
            <a:fld id="{8AE6AAD5-8972-4671-9BE3-423CD86D46BF}" type="slidenum">
              <a:rPr lang="el-GR" smtClean="0"/>
              <a:t>14</a:t>
            </a:fld>
            <a:endParaRPr lang="el-GR"/>
          </a:p>
        </p:txBody>
      </p:sp>
    </p:spTree>
    <p:extLst>
      <p:ext uri="{BB962C8B-B14F-4D97-AF65-F5344CB8AC3E}">
        <p14:creationId xmlns:p14="http://schemas.microsoft.com/office/powerpoint/2010/main" val="75284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0ADAF6-C022-4541-98B8-1AC74883B3CB}"/>
              </a:ext>
            </a:extLst>
          </p:cNvPr>
          <p:cNvSpPr>
            <a:spLocks noGrp="1"/>
          </p:cNvSpPr>
          <p:nvPr>
            <p:ph type="title"/>
          </p:nvPr>
        </p:nvSpPr>
        <p:spPr>
          <a:xfrm>
            <a:off x="2592925" y="75502"/>
            <a:ext cx="9067263" cy="1229966"/>
          </a:xfrm>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(1)</a:t>
            </a:r>
            <a:r>
              <a:rPr lang="el-GR" dirty="0"/>
              <a:t>)</a:t>
            </a:r>
          </a:p>
        </p:txBody>
      </p:sp>
      <p:sp>
        <p:nvSpPr>
          <p:cNvPr id="3" name="Θέση περιεχομένου 2">
            <a:extLst>
              <a:ext uri="{FF2B5EF4-FFF2-40B4-BE49-F238E27FC236}">
                <a16:creationId xmlns:a16="http://schemas.microsoft.com/office/drawing/2014/main" id="{FAFBBE77-4F0B-4397-A109-4F8B70F96960}"/>
              </a:ext>
            </a:extLst>
          </p:cNvPr>
          <p:cNvSpPr>
            <a:spLocks noGrp="1"/>
          </p:cNvSpPr>
          <p:nvPr>
            <p:ph idx="1"/>
          </p:nvPr>
        </p:nvSpPr>
        <p:spPr>
          <a:xfrm>
            <a:off x="922789" y="1152907"/>
            <a:ext cx="10581823" cy="986723"/>
          </a:xfrm>
        </p:spPr>
        <p:txBody>
          <a:bodyPr/>
          <a:lstStyle/>
          <a:p>
            <a:r>
              <a:rPr lang="el-GR" dirty="0"/>
              <a:t>Είπαμε ήδη ότι το </a:t>
            </a:r>
            <a:r>
              <a:rPr lang="el-GR" b="1" dirty="0"/>
              <a:t>«</a:t>
            </a:r>
            <a:r>
              <a:rPr lang="el-GR" b="1" dirty="0" err="1"/>
              <a:t>λύω</a:t>
            </a:r>
            <a:r>
              <a:rPr lang="el-GR" b="1" dirty="0"/>
              <a:t>» </a:t>
            </a:r>
            <a:r>
              <a:rPr lang="el-GR" dirty="0"/>
              <a:t>έχει περίπου 280 τύπους (με τους περιφραστικούς, σε μέση ενεργητική και παθητική φωνή) Παρακάτω, αυτό, με την πολλαπλασιαστική αρχή των διατάξεων, πάει το δυνητικό πλήθος πάρα πολύ παραπάνω, </a:t>
            </a:r>
            <a:r>
              <a:rPr lang="el-GR" b="1" dirty="0">
                <a:solidFill>
                  <a:srgbClr val="FF0000"/>
                </a:solidFill>
                <a:effectLst>
                  <a:outerShdw blurRad="38100" dist="38100" dir="2700000" algn="tl">
                    <a:srgbClr val="000000">
                      <a:alpha val="43137"/>
                    </a:srgbClr>
                  </a:outerShdw>
                </a:effectLst>
              </a:rPr>
              <a:t>ανυπολόγιστα παραπάνω!… </a:t>
            </a:r>
          </a:p>
          <a:p>
            <a:endParaRPr lang="el-GR" dirty="0"/>
          </a:p>
          <a:p>
            <a:pPr marL="0" indent="0">
              <a:buNone/>
            </a:pPr>
            <a:endParaRPr lang="el-GR" dirty="0"/>
          </a:p>
        </p:txBody>
      </p:sp>
      <p:sp>
        <p:nvSpPr>
          <p:cNvPr id="4" name="Θέση υποσέλιδου 3">
            <a:extLst>
              <a:ext uri="{FF2B5EF4-FFF2-40B4-BE49-F238E27FC236}">
                <a16:creationId xmlns:a16="http://schemas.microsoft.com/office/drawing/2014/main" id="{FD6DBC27-0E85-464D-BA59-474B2C3CB12D}"/>
              </a:ext>
            </a:extLst>
          </p:cNvPr>
          <p:cNvSpPr>
            <a:spLocks noGrp="1"/>
          </p:cNvSpPr>
          <p:nvPr>
            <p:ph type="ftr" sz="quarter" idx="11"/>
          </p:nvPr>
        </p:nvSpPr>
        <p:spPr>
          <a:xfrm>
            <a:off x="4076180" y="6299539"/>
            <a:ext cx="7619999"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C4EB3D8B-0E64-4BDC-807C-9D3FBC8C7161}"/>
              </a:ext>
            </a:extLst>
          </p:cNvPr>
          <p:cNvSpPr>
            <a:spLocks noGrp="1"/>
          </p:cNvSpPr>
          <p:nvPr>
            <p:ph type="sldNum" sz="quarter" idx="12"/>
          </p:nvPr>
        </p:nvSpPr>
        <p:spPr/>
        <p:txBody>
          <a:bodyPr/>
          <a:lstStyle/>
          <a:p>
            <a:fld id="{8AE6AAD5-8972-4671-9BE3-423CD86D46BF}" type="slidenum">
              <a:rPr lang="el-GR" smtClean="0"/>
              <a:t>15</a:t>
            </a:fld>
            <a:endParaRPr lang="el-GR"/>
          </a:p>
        </p:txBody>
      </p:sp>
      <p:sp>
        <p:nvSpPr>
          <p:cNvPr id="26" name="Ορθογώνιο: Στρογγύλεμα γωνιών 25">
            <a:extLst>
              <a:ext uri="{FF2B5EF4-FFF2-40B4-BE49-F238E27FC236}">
                <a16:creationId xmlns:a16="http://schemas.microsoft.com/office/drawing/2014/main" id="{C1BAEA5E-E8FB-4945-B96F-39BB9399AFE7}"/>
              </a:ext>
            </a:extLst>
          </p:cNvPr>
          <p:cNvSpPr/>
          <p:nvPr/>
        </p:nvSpPr>
        <p:spPr>
          <a:xfrm>
            <a:off x="9792939" y="2799931"/>
            <a:ext cx="1881930" cy="3284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ΚΑΤΑΛΗΞΕΙΣ</a:t>
            </a:r>
          </a:p>
          <a:p>
            <a:pPr algn="ctr"/>
            <a:r>
              <a:rPr lang="el-GR" dirty="0"/>
              <a:t>1. -ω</a:t>
            </a:r>
          </a:p>
          <a:p>
            <a:pPr algn="ctr"/>
            <a:r>
              <a:rPr lang="el-GR" dirty="0"/>
              <a:t>2. -εις</a:t>
            </a:r>
          </a:p>
          <a:p>
            <a:pPr algn="ctr"/>
            <a:r>
              <a:rPr lang="el-GR" dirty="0"/>
              <a:t>3. -ει</a:t>
            </a:r>
          </a:p>
          <a:p>
            <a:pPr algn="ctr"/>
            <a:r>
              <a:rPr lang="el-GR" dirty="0"/>
              <a:t>4. -</a:t>
            </a:r>
            <a:r>
              <a:rPr lang="el-GR" dirty="0" err="1"/>
              <a:t>ομεν</a:t>
            </a:r>
            <a:endParaRPr lang="el-GR" dirty="0"/>
          </a:p>
          <a:p>
            <a:pPr algn="ctr"/>
            <a:r>
              <a:rPr lang="el-GR" dirty="0"/>
              <a:t>5. -</a:t>
            </a:r>
            <a:r>
              <a:rPr lang="el-GR" dirty="0" err="1"/>
              <a:t>ετε</a:t>
            </a:r>
            <a:endParaRPr lang="el-GR" dirty="0"/>
          </a:p>
          <a:p>
            <a:pPr algn="ctr"/>
            <a:r>
              <a:rPr lang="el-GR" dirty="0"/>
              <a:t>6. (-</a:t>
            </a:r>
            <a:r>
              <a:rPr lang="el-GR" dirty="0" err="1"/>
              <a:t>ουν</a:t>
            </a:r>
            <a:r>
              <a:rPr lang="el-GR" dirty="0"/>
              <a:t>)</a:t>
            </a:r>
          </a:p>
          <a:p>
            <a:pPr algn="ctr"/>
            <a:r>
              <a:rPr lang="el-GR" dirty="0"/>
              <a:t>7. –</a:t>
            </a:r>
            <a:r>
              <a:rPr lang="el-GR" dirty="0" err="1"/>
              <a:t>ουσιν</a:t>
            </a:r>
            <a:endParaRPr lang="el-GR" dirty="0"/>
          </a:p>
          <a:p>
            <a:pPr algn="ctr"/>
            <a:r>
              <a:rPr lang="el-GR" dirty="0"/>
              <a:t>……….</a:t>
            </a:r>
          </a:p>
          <a:p>
            <a:pPr algn="ctr"/>
            <a:r>
              <a:rPr lang="el-GR" dirty="0"/>
              <a:t>……….</a:t>
            </a:r>
          </a:p>
          <a:p>
            <a:pPr algn="ctr"/>
            <a:r>
              <a:rPr lang="el-GR" dirty="0"/>
              <a:t>280.  -ντο</a:t>
            </a:r>
          </a:p>
        </p:txBody>
      </p:sp>
      <p:sp>
        <p:nvSpPr>
          <p:cNvPr id="94" name="Ορθογώνιο: Στρογγύλεμα γωνιών 93">
            <a:extLst>
              <a:ext uri="{FF2B5EF4-FFF2-40B4-BE49-F238E27FC236}">
                <a16:creationId xmlns:a16="http://schemas.microsoft.com/office/drawing/2014/main" id="{AB2E2D9D-4002-4111-B079-A40138ACDE11}"/>
              </a:ext>
            </a:extLst>
          </p:cNvPr>
          <p:cNvSpPr/>
          <p:nvPr/>
        </p:nvSpPr>
        <p:spPr>
          <a:xfrm>
            <a:off x="7654478" y="3582325"/>
            <a:ext cx="1007891" cy="11479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ΘΕΜΑ</a:t>
            </a:r>
          </a:p>
          <a:p>
            <a:pPr algn="ctr"/>
            <a:r>
              <a:rPr lang="el-GR" dirty="0"/>
              <a:t>-</a:t>
            </a:r>
            <a:r>
              <a:rPr lang="el-GR" dirty="0" err="1"/>
              <a:t>λυ</a:t>
            </a:r>
            <a:r>
              <a:rPr lang="el-GR" dirty="0"/>
              <a:t>-</a:t>
            </a:r>
          </a:p>
          <a:p>
            <a:pPr algn="ctr"/>
            <a:r>
              <a:rPr lang="el-GR" dirty="0"/>
              <a:t>1.</a:t>
            </a:r>
          </a:p>
        </p:txBody>
      </p:sp>
      <p:sp>
        <p:nvSpPr>
          <p:cNvPr id="95" name="Ορθογώνιο: Στρογγύλεμα γωνιών 94">
            <a:extLst>
              <a:ext uri="{FF2B5EF4-FFF2-40B4-BE49-F238E27FC236}">
                <a16:creationId xmlns:a16="http://schemas.microsoft.com/office/drawing/2014/main" id="{0120FEA6-BA87-4247-B210-44A6306C63AB}"/>
              </a:ext>
            </a:extLst>
          </p:cNvPr>
          <p:cNvSpPr/>
          <p:nvPr/>
        </p:nvSpPr>
        <p:spPr>
          <a:xfrm>
            <a:off x="4395064" y="3371726"/>
            <a:ext cx="2629395" cy="2090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ΑΥΞΗΣΕΙΣ-ΑΝΑΔΙΠΛΑΣΙΑΣΜΟΙ</a:t>
            </a:r>
          </a:p>
          <a:p>
            <a:pPr algn="ctr"/>
            <a:r>
              <a:rPr lang="el-GR" dirty="0"/>
              <a:t>ε-</a:t>
            </a:r>
          </a:p>
          <a:p>
            <a:pPr algn="ctr"/>
            <a:r>
              <a:rPr lang="el-GR" dirty="0" err="1"/>
              <a:t>λε</a:t>
            </a:r>
            <a:r>
              <a:rPr lang="el-GR" dirty="0"/>
              <a:t>-</a:t>
            </a:r>
          </a:p>
          <a:p>
            <a:pPr algn="ctr"/>
            <a:r>
              <a:rPr lang="el-GR" dirty="0" err="1"/>
              <a:t>ελε</a:t>
            </a:r>
            <a:r>
              <a:rPr lang="el-GR" dirty="0"/>
              <a:t>-</a:t>
            </a:r>
          </a:p>
          <a:p>
            <a:pPr algn="ctr"/>
            <a:r>
              <a:rPr lang="el-GR" dirty="0"/>
              <a:t>3.</a:t>
            </a:r>
          </a:p>
        </p:txBody>
      </p:sp>
      <p:sp>
        <p:nvSpPr>
          <p:cNvPr id="97" name="Βέλος: Κάτω 96">
            <a:extLst>
              <a:ext uri="{FF2B5EF4-FFF2-40B4-BE49-F238E27FC236}">
                <a16:creationId xmlns:a16="http://schemas.microsoft.com/office/drawing/2014/main" id="{FF2C4005-B51E-4577-8BF8-E36DA4BAB6C7}"/>
              </a:ext>
            </a:extLst>
          </p:cNvPr>
          <p:cNvSpPr/>
          <p:nvPr/>
        </p:nvSpPr>
        <p:spPr>
          <a:xfrm rot="16200000">
            <a:off x="8921363" y="3597718"/>
            <a:ext cx="571690" cy="10078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8" name="Ορθογώνιο: Στρογγύλεμα γωνιών 97">
            <a:extLst>
              <a:ext uri="{FF2B5EF4-FFF2-40B4-BE49-F238E27FC236}">
                <a16:creationId xmlns:a16="http://schemas.microsoft.com/office/drawing/2014/main" id="{B0FEAFBB-E5CA-46CF-823C-3CF9853548D4}"/>
              </a:ext>
            </a:extLst>
          </p:cNvPr>
          <p:cNvSpPr/>
          <p:nvPr/>
        </p:nvSpPr>
        <p:spPr>
          <a:xfrm>
            <a:off x="1409350" y="2139630"/>
            <a:ext cx="2637293" cy="45250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ΠΡΟΘΕΣΕΙΣ +ΣΥΝΘΕΤΙΚΑ: λ.χ. </a:t>
            </a:r>
          </a:p>
          <a:p>
            <a:pPr marL="342900" indent="-342900" algn="ctr">
              <a:buAutoNum type="arabicPeriod"/>
            </a:pPr>
            <a:r>
              <a:rPr lang="el-GR" dirty="0" err="1"/>
              <a:t>Ανα</a:t>
            </a:r>
            <a:r>
              <a:rPr lang="el-GR" dirty="0"/>
              <a:t>-</a:t>
            </a:r>
          </a:p>
          <a:p>
            <a:pPr marL="342900" indent="-342900" algn="ctr">
              <a:buAutoNum type="arabicPeriod"/>
            </a:pPr>
            <a:r>
              <a:rPr lang="el-GR" dirty="0"/>
              <a:t>Παρά-</a:t>
            </a:r>
          </a:p>
          <a:p>
            <a:pPr marL="342900" indent="-342900" algn="ctr">
              <a:buAutoNum type="arabicPeriod"/>
            </a:pPr>
            <a:r>
              <a:rPr lang="el-GR" dirty="0"/>
              <a:t>Δια-</a:t>
            </a:r>
          </a:p>
          <a:p>
            <a:pPr marL="342900" indent="-342900" algn="ctr">
              <a:buAutoNum type="arabicPeriod"/>
            </a:pPr>
            <a:r>
              <a:rPr lang="el-GR" dirty="0"/>
              <a:t>Μετά-</a:t>
            </a:r>
          </a:p>
          <a:p>
            <a:pPr marL="342900" indent="-342900" algn="ctr">
              <a:buAutoNum type="arabicPeriod"/>
            </a:pPr>
            <a:r>
              <a:rPr lang="el-GR" dirty="0"/>
              <a:t>Κατά-</a:t>
            </a:r>
          </a:p>
          <a:p>
            <a:pPr marL="342900" indent="-342900" algn="ctr">
              <a:buAutoNum type="arabicPeriod"/>
            </a:pPr>
            <a:r>
              <a:rPr lang="el-GR" dirty="0"/>
              <a:t>Αντί-</a:t>
            </a:r>
          </a:p>
          <a:p>
            <a:pPr marL="342900" indent="-342900" algn="ctr">
              <a:buAutoNum type="arabicPeriod"/>
            </a:pPr>
            <a:r>
              <a:rPr lang="el-GR" dirty="0"/>
              <a:t>Περί-</a:t>
            </a:r>
          </a:p>
          <a:p>
            <a:pPr marL="342900" indent="-342900" algn="ctr">
              <a:buAutoNum type="arabicPeriod"/>
            </a:pPr>
            <a:r>
              <a:rPr lang="el-GR" dirty="0"/>
              <a:t>Υπέρ-</a:t>
            </a:r>
          </a:p>
          <a:p>
            <a:pPr marL="342900" indent="-342900" algn="ctr">
              <a:buAutoNum type="arabicPeriod"/>
            </a:pPr>
            <a:r>
              <a:rPr lang="el-GR" dirty="0"/>
              <a:t>Μετά-</a:t>
            </a:r>
          </a:p>
          <a:p>
            <a:pPr algn="ctr"/>
            <a:r>
              <a:rPr lang="el-GR" dirty="0"/>
              <a:t>10. </a:t>
            </a:r>
            <a:r>
              <a:rPr lang="el-GR" dirty="0" err="1"/>
              <a:t>Αμφί</a:t>
            </a:r>
            <a:r>
              <a:rPr lang="el-GR" dirty="0"/>
              <a:t>-</a:t>
            </a:r>
          </a:p>
          <a:p>
            <a:pPr algn="ctr"/>
            <a:r>
              <a:rPr lang="el-GR" dirty="0"/>
              <a:t>11.Εκ-</a:t>
            </a:r>
          </a:p>
          <a:p>
            <a:pPr algn="ctr"/>
            <a:r>
              <a:rPr lang="el-GR" dirty="0"/>
              <a:t>12.Εις-</a:t>
            </a:r>
          </a:p>
          <a:p>
            <a:pPr algn="ctr"/>
            <a:r>
              <a:rPr lang="el-GR" dirty="0"/>
              <a:t>……………..</a:t>
            </a:r>
          </a:p>
          <a:p>
            <a:pPr algn="ctr"/>
            <a:r>
              <a:rPr lang="el-GR" dirty="0"/>
              <a:t>Ν……</a:t>
            </a:r>
          </a:p>
          <a:p>
            <a:pPr marL="342900" indent="-342900" algn="ctr">
              <a:buAutoNum type="arabicPeriod"/>
            </a:pPr>
            <a:endParaRPr lang="el-GR" dirty="0"/>
          </a:p>
        </p:txBody>
      </p:sp>
      <p:sp>
        <p:nvSpPr>
          <p:cNvPr id="101" name="Βέλος: Κάτω 100">
            <a:extLst>
              <a:ext uri="{FF2B5EF4-FFF2-40B4-BE49-F238E27FC236}">
                <a16:creationId xmlns:a16="http://schemas.microsoft.com/office/drawing/2014/main" id="{52CC74CB-C650-4959-A6CF-0FF4CEDAC18D}"/>
              </a:ext>
            </a:extLst>
          </p:cNvPr>
          <p:cNvSpPr/>
          <p:nvPr/>
        </p:nvSpPr>
        <p:spPr>
          <a:xfrm rot="16200000">
            <a:off x="7063847" y="3846574"/>
            <a:ext cx="571690" cy="5686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2" name="Βέλος: Κάτω 101">
            <a:extLst>
              <a:ext uri="{FF2B5EF4-FFF2-40B4-BE49-F238E27FC236}">
                <a16:creationId xmlns:a16="http://schemas.microsoft.com/office/drawing/2014/main" id="{0C40FEC4-765C-4C03-8119-61F680A37580}"/>
              </a:ext>
            </a:extLst>
          </p:cNvPr>
          <p:cNvSpPr/>
          <p:nvPr/>
        </p:nvSpPr>
        <p:spPr>
          <a:xfrm rot="16200000">
            <a:off x="3950344" y="4159603"/>
            <a:ext cx="571690" cy="2973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818814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459C89-6303-43A0-9373-39174FCB2591}"/>
              </a:ext>
            </a:extLst>
          </p:cNvPr>
          <p:cNvSpPr>
            <a:spLocks noGrp="1"/>
          </p:cNvSpPr>
          <p:nvPr>
            <p:ph type="title"/>
          </p:nvPr>
        </p:nvSpPr>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(2)</a:t>
            </a:r>
            <a:r>
              <a:rPr lang="el-GR" dirty="0"/>
              <a:t>)</a:t>
            </a:r>
          </a:p>
        </p:txBody>
      </p:sp>
      <p:sp>
        <p:nvSpPr>
          <p:cNvPr id="3" name="Θέση περιεχομένου 2">
            <a:extLst>
              <a:ext uri="{FF2B5EF4-FFF2-40B4-BE49-F238E27FC236}">
                <a16:creationId xmlns:a16="http://schemas.microsoft.com/office/drawing/2014/main" id="{88473F66-744E-4CE7-BB36-FA046477E9B8}"/>
              </a:ext>
            </a:extLst>
          </p:cNvPr>
          <p:cNvSpPr>
            <a:spLocks noGrp="1"/>
          </p:cNvSpPr>
          <p:nvPr>
            <p:ph idx="1"/>
          </p:nvPr>
        </p:nvSpPr>
        <p:spPr/>
        <p:txBody>
          <a:bodyPr/>
          <a:lstStyle/>
          <a:p>
            <a:r>
              <a:rPr lang="el-GR" dirty="0"/>
              <a:t>Το σχήμα της προηγούμενης διαφάνειας είναι ατελές και μερικό και παρουσιάζεις μέρος της εν δυνάμει δομής της  σύνθεσης λέξεων.</a:t>
            </a:r>
          </a:p>
          <a:p>
            <a:r>
              <a:rPr lang="el-GR" dirty="0"/>
              <a:t>Στην πρώτη στήλη μπροστά είναι μια άλλα στήλη που εμπεριέχει ένα λεξικό. Κάθε λέξη του λεξικού, εν δυνάμει δύναται να συνενωθεί με μια πρόθεση , μετά με το θέμα του </a:t>
            </a:r>
            <a:r>
              <a:rPr lang="el-GR" dirty="0" err="1"/>
              <a:t>λύω</a:t>
            </a:r>
            <a:r>
              <a:rPr lang="el-GR" dirty="0"/>
              <a:t> και μετά με κατάληξη. Παράγονται έτσι λέξεις, </a:t>
            </a:r>
            <a:r>
              <a:rPr lang="el-GR" b="1" dirty="0"/>
              <a:t>που δεν έχουν απαραιτήτως νόημα, αλλά μπορούν να αποκτήσουν!</a:t>
            </a:r>
          </a:p>
          <a:p>
            <a:r>
              <a:rPr lang="el-GR" dirty="0"/>
              <a:t>Φιλοσοφικά, θεωρώντας αυτό το μέγιστο γλωσσικό εργαλείο της Ελληνικής, μπορούμε να ισχυρισθούμε, ότι </a:t>
            </a:r>
            <a:r>
              <a:rPr lang="el-GR" b="1" dirty="0"/>
              <a:t>παράγει έννοιες που δεν έχουν ακόμα ορισθεί. </a:t>
            </a:r>
            <a:r>
              <a:rPr lang="el-GR" dirty="0"/>
              <a:t>Ακούγεται γοητευτικό, υπερβολικό, εκεί όμως έγκειται  ο πυρήνας της δομής αυτού του γλωσσικού εργαλείου, που είναι </a:t>
            </a:r>
            <a:r>
              <a:rPr lang="el-GR" b="1" dirty="0"/>
              <a:t>τέλειο. </a:t>
            </a:r>
          </a:p>
          <a:p>
            <a:r>
              <a:rPr lang="el-GR" dirty="0"/>
              <a:t>Στις δύο πρώτες στήλες της διαφάνειας 15, θα μπορούσε να προστεθεί και το κενό στοιχείο, για την συνδυαστική παραγωγή. </a:t>
            </a:r>
          </a:p>
        </p:txBody>
      </p:sp>
      <p:sp>
        <p:nvSpPr>
          <p:cNvPr id="4" name="Θέση υποσέλιδου 3">
            <a:extLst>
              <a:ext uri="{FF2B5EF4-FFF2-40B4-BE49-F238E27FC236}">
                <a16:creationId xmlns:a16="http://schemas.microsoft.com/office/drawing/2014/main" id="{98552559-EF0B-476A-A350-D22853EE9404}"/>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7602E087-F583-4E3A-B4BF-3B9DE0475F50}"/>
              </a:ext>
            </a:extLst>
          </p:cNvPr>
          <p:cNvSpPr>
            <a:spLocks noGrp="1"/>
          </p:cNvSpPr>
          <p:nvPr>
            <p:ph type="sldNum" sz="quarter" idx="12"/>
          </p:nvPr>
        </p:nvSpPr>
        <p:spPr/>
        <p:txBody>
          <a:bodyPr/>
          <a:lstStyle/>
          <a:p>
            <a:fld id="{8AE6AAD5-8972-4671-9BE3-423CD86D46BF}" type="slidenum">
              <a:rPr lang="el-GR" smtClean="0"/>
              <a:t>16</a:t>
            </a:fld>
            <a:endParaRPr lang="el-GR"/>
          </a:p>
        </p:txBody>
      </p:sp>
    </p:spTree>
    <p:extLst>
      <p:ext uri="{BB962C8B-B14F-4D97-AF65-F5344CB8AC3E}">
        <p14:creationId xmlns:p14="http://schemas.microsoft.com/office/powerpoint/2010/main" val="2668740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D85E31-C579-45D7-9F47-1382268B13C8}"/>
              </a:ext>
            </a:extLst>
          </p:cNvPr>
          <p:cNvSpPr>
            <a:spLocks noGrp="1"/>
          </p:cNvSpPr>
          <p:nvPr>
            <p:ph type="title"/>
          </p:nvPr>
        </p:nvSpPr>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(3)</a:t>
            </a:r>
            <a:r>
              <a:rPr lang="el-GR" dirty="0"/>
              <a:t>)</a:t>
            </a:r>
          </a:p>
        </p:txBody>
      </p:sp>
      <p:sp>
        <p:nvSpPr>
          <p:cNvPr id="3" name="Θέση περιεχομένου 2">
            <a:extLst>
              <a:ext uri="{FF2B5EF4-FFF2-40B4-BE49-F238E27FC236}">
                <a16:creationId xmlns:a16="http://schemas.microsoft.com/office/drawing/2014/main" id="{4FB4F2B1-9567-40BB-9689-D373EEEE7743}"/>
              </a:ext>
            </a:extLst>
          </p:cNvPr>
          <p:cNvSpPr>
            <a:spLocks noGrp="1"/>
          </p:cNvSpPr>
          <p:nvPr>
            <p:ph idx="1"/>
          </p:nvPr>
        </p:nvSpPr>
        <p:spPr>
          <a:xfrm>
            <a:off x="1238249" y="2133600"/>
            <a:ext cx="10791825" cy="3695700"/>
          </a:xfrm>
        </p:spPr>
        <p:txBody>
          <a:bodyPr>
            <a:normAutofit fontScale="92500"/>
          </a:bodyPr>
          <a:lstStyle/>
          <a:p>
            <a:r>
              <a:rPr lang="el-GR" sz="2400" dirty="0"/>
              <a:t>Στην  τεράστια δυνατότητα παραγωγής λέξεων έγκειται  η όλη μαθηματική δομή.</a:t>
            </a:r>
            <a:r>
              <a:rPr lang="en-US" sz="2400" dirty="0"/>
              <a:t> </a:t>
            </a:r>
            <a:r>
              <a:rPr lang="el-GR" sz="2400" dirty="0"/>
              <a:t>Όπως ακριβώς μια αριθμητική πράξη σε ένα σύνολο Ε είναι μια απεικόνιση </a:t>
            </a:r>
            <a:r>
              <a:rPr lang="en-US" sz="2400" dirty="0"/>
              <a:t>EXE</a:t>
            </a:r>
            <a:r>
              <a:rPr lang="en-US" sz="2400" dirty="0">
                <a:sym typeface="Wingdings" panose="05000000000000000000" pitchFamily="2" charset="2"/>
              </a:rPr>
              <a:t>E </a:t>
            </a:r>
            <a:r>
              <a:rPr lang="el-GR" sz="2400" dirty="0">
                <a:sym typeface="Wingdings" panose="05000000000000000000" pitchFamily="2" charset="2"/>
              </a:rPr>
              <a:t>με (</a:t>
            </a:r>
            <a:r>
              <a:rPr lang="el-GR" sz="2400" dirty="0" err="1">
                <a:sym typeface="Wingdings" panose="05000000000000000000" pitchFamily="2" charset="2"/>
              </a:rPr>
              <a:t>α,β</a:t>
            </a:r>
            <a:r>
              <a:rPr lang="el-GR" sz="2400" dirty="0">
                <a:sym typeface="Wingdings" panose="05000000000000000000" pitchFamily="2" charset="2"/>
              </a:rPr>
              <a:t>) γ . Για να  το καταλάβουν όλοι, απλώς λέμε, ότι όταν γράφουμε 3+5=8 ουσιαστικά απεικονίζουμε κάθε ζεύγος φυσικών σε έναν φυσικό. Εδώ στο παράδειγμα το (3,5)8. Η </a:t>
            </a:r>
            <a:r>
              <a:rPr lang="el-GR" sz="2400" b="1" dirty="0">
                <a:sym typeface="Wingdings" panose="05000000000000000000" pitchFamily="2" charset="2"/>
              </a:rPr>
              <a:t>έννοια της απεικόνισης </a:t>
            </a:r>
            <a:r>
              <a:rPr lang="el-GR" sz="2400" dirty="0">
                <a:sym typeface="Wingdings" panose="05000000000000000000" pitchFamily="2" charset="2"/>
              </a:rPr>
              <a:t>είναι η πλέον κεντρική-βασική  έννοια στα Μαθηματικά. Αλλιώς, λέγεται και </a:t>
            </a:r>
            <a:r>
              <a:rPr lang="el-GR" sz="2400" b="1" dirty="0">
                <a:sym typeface="Wingdings" panose="05000000000000000000" pitchFamily="2" charset="2"/>
              </a:rPr>
              <a:t>συνάρτηση</a:t>
            </a:r>
            <a:r>
              <a:rPr lang="el-GR" sz="2400" dirty="0">
                <a:sym typeface="Wingdings" panose="05000000000000000000" pitchFamily="2" charset="2"/>
              </a:rPr>
              <a:t> (</a:t>
            </a:r>
            <a:r>
              <a:rPr lang="el-GR" sz="2400" i="1" dirty="0">
                <a:sym typeface="Wingdings" panose="05000000000000000000" pitchFamily="2" charset="2"/>
              </a:rPr>
              <a:t>είναι η ίδια έννοια, όταν αναφερόμαστε σε αριθμητικά σύνολα</a:t>
            </a:r>
            <a:r>
              <a:rPr lang="el-GR" sz="2400" dirty="0">
                <a:sym typeface="Wingdings" panose="05000000000000000000" pitchFamily="2" charset="2"/>
              </a:rPr>
              <a:t>) Στην Γλώσσα σημαίνει το εξής απλό για την σύνθεση και παραγωγή λέξεων : λέξη Α +λέξη Β =λέξη Γ.  </a:t>
            </a:r>
            <a:r>
              <a:rPr lang="el-GR" sz="2400" b="1" dirty="0">
                <a:sym typeface="Wingdings" panose="05000000000000000000" pitchFamily="2" charset="2"/>
              </a:rPr>
              <a:t>Αυτό όμως και μέχρι εδώ ισχύει για κάθε γλώσσα.</a:t>
            </a:r>
          </a:p>
          <a:p>
            <a:r>
              <a:rPr lang="el-GR" sz="2400" b="1" dirty="0">
                <a:sym typeface="Wingdings" panose="05000000000000000000" pitchFamily="2" charset="2"/>
              </a:rPr>
              <a:t> </a:t>
            </a:r>
            <a:r>
              <a:rPr lang="el-GR" sz="2400" b="1" u="sng" dirty="0">
                <a:effectLst>
                  <a:outerShdw blurRad="38100" dist="38100" dir="2700000" algn="tl">
                    <a:srgbClr val="000000">
                      <a:alpha val="43137"/>
                    </a:srgbClr>
                  </a:outerShdw>
                </a:effectLst>
                <a:sym typeface="Wingdings" panose="05000000000000000000" pitchFamily="2" charset="2"/>
              </a:rPr>
              <a:t>Τι το ιδιαίτερο έχει η Ελληνική Γλώσσα;  </a:t>
            </a:r>
            <a:endParaRPr lang="el-GR" sz="2400" b="1" u="sng" dirty="0">
              <a:effectLst>
                <a:outerShdw blurRad="38100" dist="38100" dir="2700000" algn="tl">
                  <a:srgbClr val="000000">
                    <a:alpha val="43137"/>
                  </a:srgbClr>
                </a:outerShdw>
              </a:effectLst>
            </a:endParaRPr>
          </a:p>
          <a:p>
            <a:pPr marL="0" indent="0">
              <a:buNone/>
            </a:pPr>
            <a:endParaRPr lang="el-GR" dirty="0"/>
          </a:p>
        </p:txBody>
      </p:sp>
      <p:sp>
        <p:nvSpPr>
          <p:cNvPr id="4" name="Θέση υποσέλιδου 3">
            <a:extLst>
              <a:ext uri="{FF2B5EF4-FFF2-40B4-BE49-F238E27FC236}">
                <a16:creationId xmlns:a16="http://schemas.microsoft.com/office/drawing/2014/main" id="{6879F8E5-3FB6-4B57-97BD-E802249EA5CD}"/>
              </a:ext>
            </a:extLst>
          </p:cNvPr>
          <p:cNvSpPr>
            <a:spLocks noGrp="1"/>
          </p:cNvSpPr>
          <p:nvPr>
            <p:ph type="ftr" sz="quarter" idx="11"/>
          </p:nvPr>
        </p:nvSpPr>
        <p:spPr>
          <a:xfrm>
            <a:off x="9752011" y="6233890"/>
            <a:ext cx="2278063"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8F0E878D-54E2-4FCD-A0BD-D20861804C80}"/>
              </a:ext>
            </a:extLst>
          </p:cNvPr>
          <p:cNvSpPr>
            <a:spLocks noGrp="1"/>
          </p:cNvSpPr>
          <p:nvPr>
            <p:ph type="sldNum" sz="quarter" idx="12"/>
          </p:nvPr>
        </p:nvSpPr>
        <p:spPr/>
        <p:txBody>
          <a:bodyPr/>
          <a:lstStyle/>
          <a:p>
            <a:fld id="{8AE6AAD5-8972-4671-9BE3-423CD86D46BF}" type="slidenum">
              <a:rPr lang="el-GR" smtClean="0"/>
              <a:t>17</a:t>
            </a:fld>
            <a:endParaRPr lang="el-GR"/>
          </a:p>
        </p:txBody>
      </p:sp>
    </p:spTree>
    <p:extLst>
      <p:ext uri="{BB962C8B-B14F-4D97-AF65-F5344CB8AC3E}">
        <p14:creationId xmlns:p14="http://schemas.microsoft.com/office/powerpoint/2010/main" val="3516582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4953CB-21F0-4FA1-84EC-6CCC3C448BAA}"/>
              </a:ext>
            </a:extLst>
          </p:cNvPr>
          <p:cNvSpPr>
            <a:spLocks noGrp="1"/>
          </p:cNvSpPr>
          <p:nvPr>
            <p:ph type="title"/>
          </p:nvPr>
        </p:nvSpPr>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(4)</a:t>
            </a:r>
            <a:r>
              <a:rPr lang="el-GR" dirty="0"/>
              <a:t>)</a:t>
            </a:r>
          </a:p>
        </p:txBody>
      </p:sp>
      <p:sp>
        <p:nvSpPr>
          <p:cNvPr id="3" name="Θέση περιεχομένου 2">
            <a:extLst>
              <a:ext uri="{FF2B5EF4-FFF2-40B4-BE49-F238E27FC236}">
                <a16:creationId xmlns:a16="http://schemas.microsoft.com/office/drawing/2014/main" id="{5ACF372B-485A-4A3D-ADFF-C30739DAE3EA}"/>
              </a:ext>
            </a:extLst>
          </p:cNvPr>
          <p:cNvSpPr>
            <a:spLocks noGrp="1"/>
          </p:cNvSpPr>
          <p:nvPr>
            <p:ph idx="1"/>
          </p:nvPr>
        </p:nvSpPr>
        <p:spPr>
          <a:xfrm>
            <a:off x="1082179" y="2133599"/>
            <a:ext cx="10922275" cy="4367333"/>
          </a:xfrm>
        </p:spPr>
        <p:txBody>
          <a:bodyPr>
            <a:normAutofit/>
          </a:bodyPr>
          <a:lstStyle/>
          <a:p>
            <a:r>
              <a:rPr lang="el-GR" sz="2000" dirty="0">
                <a:solidFill>
                  <a:srgbClr val="FF0000"/>
                </a:solidFill>
              </a:rPr>
              <a:t>Η Ιδιαιτερότητα της Ελληνικής δομής:</a:t>
            </a:r>
          </a:p>
          <a:p>
            <a:r>
              <a:rPr lang="el-GR" sz="2000" dirty="0">
                <a:solidFill>
                  <a:schemeClr val="tx1"/>
                </a:solidFill>
              </a:rPr>
              <a:t>Η δομή : Λέξη Α + λέξη Β =λέξη Γ , παράγει «λέξεις Γ» οι οποίες:</a:t>
            </a:r>
          </a:p>
          <a:p>
            <a:endParaRPr lang="el-GR" sz="2000" dirty="0">
              <a:solidFill>
                <a:schemeClr val="tx1"/>
              </a:solidFill>
            </a:endParaRPr>
          </a:p>
          <a:p>
            <a:r>
              <a:rPr lang="el-GR" sz="2000" dirty="0">
                <a:solidFill>
                  <a:schemeClr val="tx1"/>
                </a:solidFill>
              </a:rPr>
              <a:t>1. Έχουν νόημα που το υποδεικνύει η ίδια η Ελληνική Γλώσσα και ΔΕΝ το ορίζει πλήρως ο </a:t>
            </a:r>
            <a:r>
              <a:rPr lang="el-GR" sz="2000" dirty="0" err="1">
                <a:solidFill>
                  <a:schemeClr val="tx1"/>
                </a:solidFill>
              </a:rPr>
              <a:t>νεολογιστής</a:t>
            </a:r>
            <a:r>
              <a:rPr lang="el-GR" sz="2000" dirty="0">
                <a:solidFill>
                  <a:schemeClr val="tx1"/>
                </a:solidFill>
              </a:rPr>
              <a:t>, νονός, εφευρέτης και  κατασκευαστής της νέας λέξης. </a:t>
            </a:r>
          </a:p>
          <a:p>
            <a:r>
              <a:rPr lang="el-GR" sz="2000" dirty="0">
                <a:solidFill>
                  <a:schemeClr val="tx1"/>
                </a:solidFill>
              </a:rPr>
              <a:t>2. Φυσικά, ποτέ μια νέα έννοια, μια νέα οριζόμενη έννοια  δεν ταυτίζεται με την ετυμολογική της καταγωγή, αλλά ειδικά και μόνον στην Ελληνική, η ετυμολογική σημασία μιας λέξης είναι πιο κοντά στην ίδια την έννοια από οποιαδήποτε άλλη Γλώσσα του Κόσμου. </a:t>
            </a:r>
            <a:r>
              <a:rPr lang="el-GR" sz="2000" b="1" dirty="0">
                <a:solidFill>
                  <a:schemeClr val="tx1"/>
                </a:solidFill>
              </a:rPr>
              <a:t>Το σημαίνον είναι πιο κοντά στο σημαινόμενο</a:t>
            </a:r>
            <a:r>
              <a:rPr lang="el-GR" sz="2000" dirty="0">
                <a:solidFill>
                  <a:schemeClr val="tx1"/>
                </a:solidFill>
              </a:rPr>
              <a:t>. </a:t>
            </a:r>
          </a:p>
          <a:p>
            <a:r>
              <a:rPr lang="el-GR" sz="2000" dirty="0">
                <a:solidFill>
                  <a:schemeClr val="tx1"/>
                </a:solidFill>
              </a:rPr>
              <a:t>Αυτό έχει απτά και μετρήσιμα αποτελέσματα –πλεονεκτήματα:</a:t>
            </a:r>
          </a:p>
          <a:p>
            <a:endParaRPr lang="el-GR" dirty="0">
              <a:solidFill>
                <a:schemeClr val="tx1"/>
              </a:solidFill>
            </a:endParaRPr>
          </a:p>
        </p:txBody>
      </p:sp>
      <p:sp>
        <p:nvSpPr>
          <p:cNvPr id="4" name="Θέση υποσέλιδου 3">
            <a:extLst>
              <a:ext uri="{FF2B5EF4-FFF2-40B4-BE49-F238E27FC236}">
                <a16:creationId xmlns:a16="http://schemas.microsoft.com/office/drawing/2014/main" id="{F3B67CFB-D50B-43A4-96B5-2C9AC60EB6FD}"/>
              </a:ext>
            </a:extLst>
          </p:cNvPr>
          <p:cNvSpPr>
            <a:spLocks noGrp="1"/>
          </p:cNvSpPr>
          <p:nvPr>
            <p:ph type="ftr" sz="quarter" idx="11"/>
          </p:nvPr>
        </p:nvSpPr>
        <p:spPr>
          <a:xfrm>
            <a:off x="4303552" y="6596009"/>
            <a:ext cx="7700903" cy="267043"/>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7155C6B6-B749-4E6F-A480-968CBEA18C34}"/>
              </a:ext>
            </a:extLst>
          </p:cNvPr>
          <p:cNvSpPr>
            <a:spLocks noGrp="1"/>
          </p:cNvSpPr>
          <p:nvPr>
            <p:ph type="sldNum" sz="quarter" idx="12"/>
          </p:nvPr>
        </p:nvSpPr>
        <p:spPr/>
        <p:txBody>
          <a:bodyPr/>
          <a:lstStyle/>
          <a:p>
            <a:fld id="{8AE6AAD5-8972-4671-9BE3-423CD86D46BF}" type="slidenum">
              <a:rPr lang="el-GR" smtClean="0"/>
              <a:t>18</a:t>
            </a:fld>
            <a:endParaRPr lang="el-GR"/>
          </a:p>
        </p:txBody>
      </p:sp>
    </p:spTree>
    <p:extLst>
      <p:ext uri="{BB962C8B-B14F-4D97-AF65-F5344CB8AC3E}">
        <p14:creationId xmlns:p14="http://schemas.microsoft.com/office/powerpoint/2010/main" val="2912010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A8B786-1453-4021-A592-3CC2B4C860F9}"/>
              </a:ext>
            </a:extLst>
          </p:cNvPr>
          <p:cNvSpPr>
            <a:spLocks noGrp="1"/>
          </p:cNvSpPr>
          <p:nvPr>
            <p:ph type="title"/>
          </p:nvPr>
        </p:nvSpPr>
        <p:spPr>
          <a:xfrm>
            <a:off x="2592925" y="624110"/>
            <a:ext cx="8911687" cy="1004665"/>
          </a:xfrm>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(5)</a:t>
            </a:r>
            <a:r>
              <a:rPr lang="el-GR" dirty="0"/>
              <a:t>)</a:t>
            </a:r>
          </a:p>
        </p:txBody>
      </p:sp>
      <p:sp>
        <p:nvSpPr>
          <p:cNvPr id="3" name="Θέση περιεχομένου 2">
            <a:extLst>
              <a:ext uri="{FF2B5EF4-FFF2-40B4-BE49-F238E27FC236}">
                <a16:creationId xmlns:a16="http://schemas.microsoft.com/office/drawing/2014/main" id="{1177364E-5026-4897-8E82-DE2EC28F7FFE}"/>
              </a:ext>
            </a:extLst>
          </p:cNvPr>
          <p:cNvSpPr>
            <a:spLocks noGrp="1"/>
          </p:cNvSpPr>
          <p:nvPr>
            <p:ph idx="1"/>
          </p:nvPr>
        </p:nvSpPr>
        <p:spPr>
          <a:xfrm>
            <a:off x="1311579" y="1762124"/>
            <a:ext cx="10737546" cy="4373683"/>
          </a:xfrm>
        </p:spPr>
        <p:txBody>
          <a:bodyPr>
            <a:normAutofit/>
          </a:bodyPr>
          <a:lstStyle/>
          <a:p>
            <a:r>
              <a:rPr lang="el-GR" sz="2000" dirty="0"/>
              <a:t>Κατανοούμε ενίοτε μια εντελώς καινούργια λέξη χωρίς καταφυγή σε λεξικό που δεν έχει προλάβει να συμπεριληφθεί. </a:t>
            </a:r>
          </a:p>
          <a:p>
            <a:r>
              <a:rPr lang="el-GR" sz="2000" dirty="0"/>
              <a:t>Όταν διαβάσουμε την λέξη με τα </a:t>
            </a:r>
            <a:r>
              <a:rPr lang="el-GR" sz="2000" dirty="0" err="1"/>
              <a:t>συμφραζόμενά</a:t>
            </a:r>
            <a:r>
              <a:rPr lang="el-GR" sz="2000" dirty="0"/>
              <a:t> της είναι σχεδόν αδύνατον να μην καταλάβουμε τι σημαίνει κατά μέγιστο ποσοστό κατανόησης.</a:t>
            </a:r>
          </a:p>
          <a:p>
            <a:r>
              <a:rPr lang="el-GR" sz="2000" dirty="0"/>
              <a:t>Ο μη κάτοχος μιας Ελληνικής ορολογίας, αλλά Ελληνομαθής, μπορεί να πλησιάσει ένα ειδικό κείμενο, περισσότερο από κάθε άλλον κάτοικο του Πλανήτη. </a:t>
            </a:r>
          </a:p>
          <a:p>
            <a:r>
              <a:rPr lang="el-GR" sz="2000" dirty="0"/>
              <a:t>Η ετυμολογική σημασία ανακαλεί από την μνήμη καλύτερα από κάθε άλλη Γλώσσα την έννοια. </a:t>
            </a:r>
            <a:r>
              <a:rPr lang="el-GR" sz="2000" b="1" dirty="0"/>
              <a:t>Εμφανίζεται δηλ. ένας άνθρωπος με φαινομενικά πιο ενισχυμένη μνήμη  από έναν άλλον που ομιλεί μη σημειολογική γλώσσα.</a:t>
            </a:r>
          </a:p>
          <a:p>
            <a:r>
              <a:rPr lang="el-GR" sz="2000" dirty="0"/>
              <a:t>Ανάγκη να γίνουμε σαφείς με παράδειγμα:</a:t>
            </a:r>
          </a:p>
        </p:txBody>
      </p:sp>
      <p:sp>
        <p:nvSpPr>
          <p:cNvPr id="4" name="Θέση υποσέλιδου 3">
            <a:extLst>
              <a:ext uri="{FF2B5EF4-FFF2-40B4-BE49-F238E27FC236}">
                <a16:creationId xmlns:a16="http://schemas.microsoft.com/office/drawing/2014/main" id="{D989A7D3-2F6D-4149-82BC-29844E9CD424}"/>
              </a:ext>
            </a:extLst>
          </p:cNvPr>
          <p:cNvSpPr>
            <a:spLocks noGrp="1"/>
          </p:cNvSpPr>
          <p:nvPr>
            <p:ph type="ftr" sz="quarter" idx="11"/>
          </p:nvPr>
        </p:nvSpPr>
        <p:spPr>
          <a:xfrm>
            <a:off x="9504362" y="6233890"/>
            <a:ext cx="2163763"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34F9C52A-C535-4214-B0DE-3A2997FC457B}"/>
              </a:ext>
            </a:extLst>
          </p:cNvPr>
          <p:cNvSpPr>
            <a:spLocks noGrp="1"/>
          </p:cNvSpPr>
          <p:nvPr>
            <p:ph type="sldNum" sz="quarter" idx="12"/>
          </p:nvPr>
        </p:nvSpPr>
        <p:spPr/>
        <p:txBody>
          <a:bodyPr/>
          <a:lstStyle/>
          <a:p>
            <a:fld id="{8AE6AAD5-8972-4671-9BE3-423CD86D46BF}" type="slidenum">
              <a:rPr lang="el-GR" smtClean="0"/>
              <a:t>19</a:t>
            </a:fld>
            <a:endParaRPr lang="el-GR"/>
          </a:p>
        </p:txBody>
      </p:sp>
    </p:spTree>
    <p:extLst>
      <p:ext uri="{BB962C8B-B14F-4D97-AF65-F5344CB8AC3E}">
        <p14:creationId xmlns:p14="http://schemas.microsoft.com/office/powerpoint/2010/main" val="2190402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F4B49B-7B7D-47FA-8FEB-6A368A481943}"/>
              </a:ext>
            </a:extLst>
          </p:cNvPr>
          <p:cNvSpPr>
            <a:spLocks noGrp="1"/>
          </p:cNvSpPr>
          <p:nvPr>
            <p:ph type="title"/>
          </p:nvPr>
        </p:nvSpPr>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(6)</a:t>
            </a:r>
            <a:r>
              <a:rPr lang="el-GR" dirty="0"/>
              <a:t>)</a:t>
            </a:r>
          </a:p>
        </p:txBody>
      </p:sp>
      <p:sp>
        <p:nvSpPr>
          <p:cNvPr id="3" name="Θέση περιεχομένου 2">
            <a:extLst>
              <a:ext uri="{FF2B5EF4-FFF2-40B4-BE49-F238E27FC236}">
                <a16:creationId xmlns:a16="http://schemas.microsoft.com/office/drawing/2014/main" id="{E4190AD1-9E4F-4CB9-A534-2706F6A491C2}"/>
              </a:ext>
            </a:extLst>
          </p:cNvPr>
          <p:cNvSpPr>
            <a:spLocks noGrp="1"/>
          </p:cNvSpPr>
          <p:nvPr>
            <p:ph idx="1"/>
          </p:nvPr>
        </p:nvSpPr>
        <p:spPr>
          <a:xfrm>
            <a:off x="1535185" y="2133600"/>
            <a:ext cx="10494628" cy="4100290"/>
          </a:xfrm>
        </p:spPr>
        <p:txBody>
          <a:bodyPr>
            <a:normAutofit lnSpcReduction="10000"/>
          </a:bodyPr>
          <a:lstStyle/>
          <a:p>
            <a:r>
              <a:rPr lang="el-GR" sz="2400" dirty="0"/>
              <a:t>Στην διδασκαλία και ιδίως με τις νέες στρατηγικές διδασκαλίας, ο δάσκαλος κάνει </a:t>
            </a:r>
            <a:r>
              <a:rPr lang="el-GR" sz="2400" b="1" dirty="0"/>
              <a:t>και ερωτήσεις νύξης για το </a:t>
            </a:r>
            <a:r>
              <a:rPr lang="el-GR" sz="2400" b="1" dirty="0" err="1"/>
              <a:t>ανακαλυπτέο</a:t>
            </a:r>
            <a:r>
              <a:rPr lang="el-GR" sz="2400" b="1" dirty="0"/>
              <a:t> –</a:t>
            </a:r>
            <a:r>
              <a:rPr lang="el-GR" sz="2400" b="1" dirty="0" err="1"/>
              <a:t>απαντητέο</a:t>
            </a:r>
            <a:r>
              <a:rPr lang="el-GR" sz="2400" b="1" dirty="0"/>
              <a:t>, </a:t>
            </a:r>
            <a:r>
              <a:rPr lang="el-GR" sz="2400" dirty="0"/>
              <a:t>που στην αρχή είναι ανοικτού τύπου, αλλά όταν βλέπει μια δυστοκία στην εκμαίευση της απάντησης τις μετατρέπει σε  πιο συγκλίνουσες ερωτήσεις, με  ευρετικές νύξεις. Αν και πάλι δεν ανταποκρίνεται το ακροατήριο, αρχίζει να λέει τις πρώτες συλλαβές μιας λέξης. Εκεί (στο έσχατο στάδιο της εύρεσης πριν «την πάρει την απάντηση το ποτάμι» </a:t>
            </a:r>
            <a:r>
              <a:rPr lang="el-GR" sz="2400" b="1" dirty="0"/>
              <a:t>ο Έλληνας μαθητής έχει σαφές πλεονέκτημα.</a:t>
            </a:r>
            <a:r>
              <a:rPr lang="el-GR" sz="2400" dirty="0"/>
              <a:t> Έστω αυτό το ελάχιστο. Βεβαίως και με την προϋπόθεση ότι γνωρίζει καλά Ελληνικά.</a:t>
            </a:r>
          </a:p>
          <a:p>
            <a:r>
              <a:rPr lang="el-GR" sz="2400" dirty="0"/>
              <a:t>Να το πούμε και με μια μαθηματική δομή σχήμα: </a:t>
            </a:r>
          </a:p>
        </p:txBody>
      </p:sp>
      <p:sp>
        <p:nvSpPr>
          <p:cNvPr id="4" name="Θέση υποσέλιδου 3">
            <a:extLst>
              <a:ext uri="{FF2B5EF4-FFF2-40B4-BE49-F238E27FC236}">
                <a16:creationId xmlns:a16="http://schemas.microsoft.com/office/drawing/2014/main" id="{571081A8-A674-4420-AABA-B3D6D04D01E2}"/>
              </a:ext>
            </a:extLst>
          </p:cNvPr>
          <p:cNvSpPr>
            <a:spLocks noGrp="1"/>
          </p:cNvSpPr>
          <p:nvPr>
            <p:ph type="ftr" sz="quarter" idx="11"/>
          </p:nvPr>
        </p:nvSpPr>
        <p:spPr>
          <a:xfrm>
            <a:off x="9647237" y="6383458"/>
            <a:ext cx="2201863" cy="365125"/>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5D29C11C-C88C-47C3-9747-EED548F44A84}"/>
              </a:ext>
            </a:extLst>
          </p:cNvPr>
          <p:cNvSpPr>
            <a:spLocks noGrp="1"/>
          </p:cNvSpPr>
          <p:nvPr>
            <p:ph type="sldNum" sz="quarter" idx="12"/>
          </p:nvPr>
        </p:nvSpPr>
        <p:spPr/>
        <p:txBody>
          <a:bodyPr/>
          <a:lstStyle/>
          <a:p>
            <a:fld id="{8AE6AAD5-8972-4671-9BE3-423CD86D46BF}" type="slidenum">
              <a:rPr lang="el-GR" smtClean="0"/>
              <a:t>20</a:t>
            </a:fld>
            <a:endParaRPr lang="el-GR"/>
          </a:p>
        </p:txBody>
      </p:sp>
    </p:spTree>
    <p:extLst>
      <p:ext uri="{BB962C8B-B14F-4D97-AF65-F5344CB8AC3E}">
        <p14:creationId xmlns:p14="http://schemas.microsoft.com/office/powerpoint/2010/main" val="2250682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71C0ED-4829-4063-8A3C-FA4D761383FA}"/>
              </a:ext>
            </a:extLst>
          </p:cNvPr>
          <p:cNvSpPr>
            <a:spLocks noGrp="1"/>
          </p:cNvSpPr>
          <p:nvPr>
            <p:ph type="title"/>
          </p:nvPr>
        </p:nvSpPr>
        <p:spPr>
          <a:xfrm>
            <a:off x="2441923" y="135425"/>
            <a:ext cx="8911687" cy="1280890"/>
          </a:xfrm>
        </p:spPr>
        <p:txBody>
          <a:bodyPr>
            <a:normAutofit fontScale="90000"/>
          </a:bodyPr>
          <a:lstStyle/>
          <a:p>
            <a:r>
              <a:rPr lang="el-GR" dirty="0"/>
              <a:t>Η μαθηματική δομή της Ελληνικής Γλώσσας. (</a:t>
            </a:r>
            <a:r>
              <a:rPr lang="el-GR" dirty="0">
                <a:solidFill>
                  <a:srgbClr val="FF0000"/>
                </a:solidFill>
              </a:rPr>
              <a:t>Μία τρίτη  δομή, η βασική (7)</a:t>
            </a:r>
            <a:r>
              <a:rPr lang="el-GR" dirty="0"/>
              <a:t>)</a:t>
            </a:r>
          </a:p>
        </p:txBody>
      </p:sp>
      <p:sp>
        <p:nvSpPr>
          <p:cNvPr id="3" name="Θέση περιεχομένου 2">
            <a:extLst>
              <a:ext uri="{FF2B5EF4-FFF2-40B4-BE49-F238E27FC236}">
                <a16:creationId xmlns:a16="http://schemas.microsoft.com/office/drawing/2014/main" id="{254FF37C-2F9A-4801-A9EF-ABF5CE79C6FE}"/>
              </a:ext>
            </a:extLst>
          </p:cNvPr>
          <p:cNvSpPr>
            <a:spLocks noGrp="1"/>
          </p:cNvSpPr>
          <p:nvPr>
            <p:ph idx="1"/>
          </p:nvPr>
        </p:nvSpPr>
        <p:spPr>
          <a:xfrm>
            <a:off x="1311579" y="1199513"/>
            <a:ext cx="10193033" cy="5309605"/>
          </a:xfrm>
        </p:spPr>
        <p:txBody>
          <a:bodyPr>
            <a:normAutofit fontScale="92500" lnSpcReduction="10000"/>
          </a:bodyPr>
          <a:lstStyle/>
          <a:p>
            <a:r>
              <a:rPr lang="el-GR" dirty="0"/>
              <a:t>Στην Ελληνική σημειολογική Γλώσσα, συνηθέστατα,  η λέξη μιας έννοιας εμπεριέχεται στην έννοια. Τουλάχιστον έχει ένα μέγιστο κοινό μέρος.</a:t>
            </a:r>
          </a:p>
          <a:p>
            <a:r>
              <a:rPr lang="el-GR" dirty="0"/>
              <a:t>Στις μη σημειολογικές γλώσσες έχουμε</a:t>
            </a:r>
          </a:p>
          <a:p>
            <a:pPr marL="0" indent="0">
              <a:buNone/>
            </a:pPr>
            <a:r>
              <a:rPr lang="el-GR" dirty="0"/>
              <a:t>συνηθέστατα ξένα σύνολα.</a:t>
            </a:r>
          </a:p>
          <a:p>
            <a:pPr marL="0" indent="0">
              <a:buNone/>
            </a:pPr>
            <a:r>
              <a:rPr lang="el-GR" dirty="0"/>
              <a:t>Σε μια τέτοια δομή, </a:t>
            </a:r>
            <a:r>
              <a:rPr lang="el-GR" b="1" dirty="0"/>
              <a:t>η λέξη είναι μια </a:t>
            </a:r>
          </a:p>
          <a:p>
            <a:pPr marL="0" indent="0">
              <a:buNone/>
            </a:pPr>
            <a:r>
              <a:rPr lang="el-GR" b="1" dirty="0"/>
              <a:t>πρώτη σοβαρή εικασία για την έννοια</a:t>
            </a:r>
            <a:r>
              <a:rPr lang="el-GR" dirty="0"/>
              <a:t>, ενώ </a:t>
            </a:r>
            <a:r>
              <a:rPr lang="el-GR" b="1" dirty="0"/>
              <a:t>η </a:t>
            </a:r>
          </a:p>
          <a:p>
            <a:pPr marL="0" indent="0">
              <a:buNone/>
            </a:pPr>
            <a:r>
              <a:rPr lang="el-GR" b="1" dirty="0"/>
              <a:t>ίδια η έννοια υποδεικνύει την σύντομη</a:t>
            </a:r>
          </a:p>
          <a:p>
            <a:pPr marL="0" indent="0">
              <a:buNone/>
            </a:pPr>
            <a:r>
              <a:rPr lang="el-GR" b="1" dirty="0"/>
              <a:t> ονομασία της,</a:t>
            </a:r>
            <a:r>
              <a:rPr lang="el-GR" dirty="0"/>
              <a:t> την περίληψή της </a:t>
            </a:r>
          </a:p>
          <a:p>
            <a:pPr marL="0" indent="0">
              <a:buNone/>
            </a:pPr>
            <a:r>
              <a:rPr lang="el-GR" dirty="0"/>
              <a:t>μια κεντρική ιδέα της, ένα σημαντικό τμήμα της, </a:t>
            </a:r>
          </a:p>
          <a:p>
            <a:pPr marL="0" indent="0">
              <a:buNone/>
            </a:pPr>
            <a:r>
              <a:rPr lang="el-GR" dirty="0"/>
              <a:t>την λέξη της, το σημαίνον της. </a:t>
            </a:r>
          </a:p>
          <a:p>
            <a:pPr marL="0" indent="0">
              <a:buNone/>
            </a:pPr>
            <a:r>
              <a:rPr lang="el-GR" dirty="0"/>
              <a:t>Εικάζουμε, ότι  τα παραπάνω ενδιαφέρουν νέους  έξυπνους αλγορίθμους σε Η/Υ, την θεωρία αποφάσεων, αναγνώρισης πληροφορίας, θεωρίας επικοινωνίας . Έτσι το θέλει η θεωρία για την Μαθηματική δομή της Ελληνικής Γλώσσας που την γνωρίζει –κατά τους γνωστούς ισχυρισμούς- ο </a:t>
            </a:r>
            <a:r>
              <a:rPr lang="el-GR" dirty="0" err="1"/>
              <a:t>Μπίλ</a:t>
            </a:r>
            <a:r>
              <a:rPr lang="el-GR" dirty="0"/>
              <a:t> Γκέιτς. </a:t>
            </a:r>
          </a:p>
          <a:p>
            <a:pPr marL="0" indent="0">
              <a:buNone/>
            </a:pPr>
            <a:r>
              <a:rPr lang="el-GR" b="1" dirty="0"/>
              <a:t>Εμείς αναγνωρίζουμε τις δομές που ήδη περιγράψαμε και φυσικά, δεν αποκλείεται επιστημονικώς τίποτα με απόλυτη σιγουριά.</a:t>
            </a:r>
          </a:p>
        </p:txBody>
      </p:sp>
      <p:sp>
        <p:nvSpPr>
          <p:cNvPr id="4" name="Θέση υποσέλιδου 3">
            <a:extLst>
              <a:ext uri="{FF2B5EF4-FFF2-40B4-BE49-F238E27FC236}">
                <a16:creationId xmlns:a16="http://schemas.microsoft.com/office/drawing/2014/main" id="{57753329-C913-48B3-BB05-A142242BC844}"/>
              </a:ext>
            </a:extLst>
          </p:cNvPr>
          <p:cNvSpPr>
            <a:spLocks noGrp="1"/>
          </p:cNvSpPr>
          <p:nvPr>
            <p:ph type="ftr" sz="quarter" idx="11"/>
          </p:nvPr>
        </p:nvSpPr>
        <p:spPr>
          <a:xfrm>
            <a:off x="8721564" y="6509119"/>
            <a:ext cx="2444181" cy="348881"/>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6CFE999F-2C40-48B9-9706-1DB66FC167FB}"/>
              </a:ext>
            </a:extLst>
          </p:cNvPr>
          <p:cNvSpPr>
            <a:spLocks noGrp="1"/>
          </p:cNvSpPr>
          <p:nvPr>
            <p:ph type="sldNum" sz="quarter" idx="12"/>
          </p:nvPr>
        </p:nvSpPr>
        <p:spPr/>
        <p:txBody>
          <a:bodyPr/>
          <a:lstStyle/>
          <a:p>
            <a:fld id="{8AE6AAD5-8972-4671-9BE3-423CD86D46BF}" type="slidenum">
              <a:rPr lang="el-GR" smtClean="0"/>
              <a:t>21</a:t>
            </a:fld>
            <a:endParaRPr lang="el-GR"/>
          </a:p>
        </p:txBody>
      </p:sp>
      <p:sp>
        <p:nvSpPr>
          <p:cNvPr id="6" name="Οβάλ 5">
            <a:extLst>
              <a:ext uri="{FF2B5EF4-FFF2-40B4-BE49-F238E27FC236}">
                <a16:creationId xmlns:a16="http://schemas.microsoft.com/office/drawing/2014/main" id="{327B2A75-A05B-46FE-B3D5-D005408115CC}"/>
              </a:ext>
            </a:extLst>
          </p:cNvPr>
          <p:cNvSpPr/>
          <p:nvPr/>
        </p:nvSpPr>
        <p:spPr>
          <a:xfrm>
            <a:off x="6988031" y="1462922"/>
            <a:ext cx="2801923" cy="2768367"/>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l-GR" dirty="0"/>
              <a:t>Η ίδια η έννοια «Α»</a:t>
            </a:r>
          </a:p>
        </p:txBody>
      </p:sp>
      <p:sp>
        <p:nvSpPr>
          <p:cNvPr id="7" name="Οβάλ 6">
            <a:extLst>
              <a:ext uri="{FF2B5EF4-FFF2-40B4-BE49-F238E27FC236}">
                <a16:creationId xmlns:a16="http://schemas.microsoft.com/office/drawing/2014/main" id="{08094425-5C9B-4AA4-9906-E1580C3F2DCA}"/>
              </a:ext>
            </a:extLst>
          </p:cNvPr>
          <p:cNvSpPr/>
          <p:nvPr/>
        </p:nvSpPr>
        <p:spPr>
          <a:xfrm>
            <a:off x="7792673" y="1482801"/>
            <a:ext cx="1393972" cy="110734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l-GR" dirty="0"/>
              <a:t>Η λέξη για το «Α»</a:t>
            </a:r>
          </a:p>
        </p:txBody>
      </p:sp>
    </p:spTree>
    <p:extLst>
      <p:ext uri="{BB962C8B-B14F-4D97-AF65-F5344CB8AC3E}">
        <p14:creationId xmlns:p14="http://schemas.microsoft.com/office/powerpoint/2010/main" val="2063176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67A6AC-B77F-412F-AE05-735067962C85}"/>
              </a:ext>
            </a:extLst>
          </p:cNvPr>
          <p:cNvSpPr>
            <a:spLocks noGrp="1"/>
          </p:cNvSpPr>
          <p:nvPr>
            <p:ph type="title"/>
          </p:nvPr>
        </p:nvSpPr>
        <p:spPr>
          <a:xfrm>
            <a:off x="1853966" y="147337"/>
            <a:ext cx="10310069" cy="934843"/>
          </a:xfrm>
        </p:spPr>
        <p:txBody>
          <a:bodyPr>
            <a:normAutofit fontScale="90000"/>
          </a:bodyPr>
          <a:lstStyle/>
          <a:p>
            <a:r>
              <a:rPr lang="el-GR" dirty="0"/>
              <a:t>Πώς γράφω και κατανοώ καλά τα Ελληνικά </a:t>
            </a:r>
            <a:br>
              <a:rPr lang="el-GR" dirty="0"/>
            </a:br>
            <a:r>
              <a:rPr lang="el-GR" dirty="0"/>
              <a:t>Ο «</a:t>
            </a:r>
            <a:r>
              <a:rPr lang="el-GR" dirty="0" err="1"/>
              <a:t>πουπουϊσμός</a:t>
            </a:r>
            <a:r>
              <a:rPr lang="el-GR" dirty="0"/>
              <a:t>»</a:t>
            </a:r>
          </a:p>
        </p:txBody>
      </p:sp>
      <p:sp>
        <p:nvSpPr>
          <p:cNvPr id="3" name="Θέση περιεχομένου 2">
            <a:extLst>
              <a:ext uri="{FF2B5EF4-FFF2-40B4-BE49-F238E27FC236}">
                <a16:creationId xmlns:a16="http://schemas.microsoft.com/office/drawing/2014/main" id="{CE947584-859E-438F-A055-44C39DA5373B}"/>
              </a:ext>
            </a:extLst>
          </p:cNvPr>
          <p:cNvSpPr>
            <a:spLocks noGrp="1"/>
          </p:cNvSpPr>
          <p:nvPr>
            <p:ph idx="1"/>
          </p:nvPr>
        </p:nvSpPr>
        <p:spPr>
          <a:xfrm>
            <a:off x="1189648" y="1210112"/>
            <a:ext cx="10620462" cy="4860106"/>
          </a:xfrm>
        </p:spPr>
        <p:txBody>
          <a:bodyPr>
            <a:normAutofit/>
          </a:bodyPr>
          <a:lstStyle/>
          <a:p>
            <a:r>
              <a:rPr lang="el-GR" dirty="0"/>
              <a:t>«</a:t>
            </a:r>
            <a:r>
              <a:rPr lang="el-GR" dirty="0" err="1"/>
              <a:t>Πουπουϊσμός</a:t>
            </a:r>
            <a:r>
              <a:rPr lang="el-GR" dirty="0"/>
              <a:t>» όταν σε μια πρόταση υπάρχουν παραπάνω από ένα «που» (αναφορικά) με αποτέλεσμα την επαύξηση της ασάφειας του κειμένου.</a:t>
            </a:r>
          </a:p>
          <a:p>
            <a:r>
              <a:rPr lang="el-GR" dirty="0"/>
              <a:t>Με τρία «που» στην σειρά (παρενθετικές προτάσεις) η ασάφεια είναι βέβαιη.</a:t>
            </a:r>
          </a:p>
          <a:p>
            <a:r>
              <a:rPr lang="el-GR" dirty="0"/>
              <a:t>Το αναφορικό «που» υποκαθιστά την σαφήνεια  εκφράσεων ακρίβειας  και σαφήνειας , όπως : ο οποίος, η οποία, το οποίο (χάνεται το γένος αμέσως -αμέσως)   στον/στην στον  οποίον/α/ο, από τον οποίον/α/ο. Και ο κατάλογος δεν εξαντλείται σε κοινές αναφορικές φράσεις, αλλά ουσιαστικά σε όλες τις φράσεις που –με σωστά Ελληνικά- μπορούν να αποδοθούν με όλες τις προθέσεις της Ελληνικής + ο/η/ο οποίος/α/ο:  Π.χ. «</a:t>
            </a:r>
            <a:r>
              <a:rPr lang="el-GR" dirty="0" err="1"/>
              <a:t>λογοτενική</a:t>
            </a:r>
            <a:r>
              <a:rPr lang="el-GR" dirty="0"/>
              <a:t> </a:t>
            </a:r>
            <a:r>
              <a:rPr lang="el-GR" dirty="0" err="1"/>
              <a:t>αδεία</a:t>
            </a:r>
            <a:r>
              <a:rPr lang="el-GR" dirty="0"/>
              <a:t>» οι στίχοι </a:t>
            </a:r>
            <a:r>
              <a:rPr lang="el-GR" dirty="0" err="1"/>
              <a:t>Κηλαϊδόνη</a:t>
            </a:r>
            <a:r>
              <a:rPr lang="el-GR" dirty="0"/>
              <a:t>: </a:t>
            </a:r>
          </a:p>
          <a:p>
            <a:pPr marL="0" indent="0">
              <a:buNone/>
            </a:pPr>
            <a:r>
              <a:rPr lang="el-GR" sz="1500" i="1" dirty="0"/>
              <a:t>«….Τα '</a:t>
            </a:r>
            <a:r>
              <a:rPr lang="el-GR" sz="1500" i="1" dirty="0" err="1"/>
              <a:t>φτιαξε</a:t>
            </a:r>
            <a:r>
              <a:rPr lang="el-GR" sz="1500" i="1" dirty="0"/>
              <a:t> η Μαίρη ξαφνικά με το Λευτέρη που γουστάριζε την Λένα πριν γνωρίσει τη Γωγώ που τα είχε με τον Άρη πριν τα φτιάξει με την Μαίρη και που κάποτε τη γούσταρα κι εγώ….»</a:t>
            </a:r>
          </a:p>
          <a:p>
            <a:r>
              <a:rPr lang="el-GR" dirty="0"/>
              <a:t>Εκ του οποίου, δια του οποίου, παρά του οποίου, υπέρ του οποίου, μετά του οποίου, αντί του οποίου, περί του οποίου, υπό του οποίου,  είναι χρήσεις αναφορικές που προάγουν την σαφήνεια και  σώζουν από πολλές περιφράσεις και αντικαθιστούν αποτελεσματικά και μοναδικό «</a:t>
            </a:r>
            <a:r>
              <a:rPr lang="el-GR" dirty="0" err="1"/>
              <a:t>που»+περίφραση</a:t>
            </a:r>
            <a:r>
              <a:rPr lang="el-GR" dirty="0"/>
              <a:t>.</a:t>
            </a:r>
          </a:p>
        </p:txBody>
      </p:sp>
      <p:sp>
        <p:nvSpPr>
          <p:cNvPr id="4" name="Θέση υποσέλιδου 3">
            <a:extLst>
              <a:ext uri="{FF2B5EF4-FFF2-40B4-BE49-F238E27FC236}">
                <a16:creationId xmlns:a16="http://schemas.microsoft.com/office/drawing/2014/main" id="{F48F86EC-D681-4DB6-96D6-8B4A0E145851}"/>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A9A5A9B6-8438-4522-BB28-A9E1E3437698}"/>
              </a:ext>
            </a:extLst>
          </p:cNvPr>
          <p:cNvSpPr>
            <a:spLocks noGrp="1"/>
          </p:cNvSpPr>
          <p:nvPr>
            <p:ph type="sldNum" sz="quarter" idx="12"/>
          </p:nvPr>
        </p:nvSpPr>
        <p:spPr/>
        <p:txBody>
          <a:bodyPr/>
          <a:lstStyle/>
          <a:p>
            <a:fld id="{8AE6AAD5-8972-4671-9BE3-423CD86D46BF}" type="slidenum">
              <a:rPr lang="el-GR" smtClean="0"/>
              <a:t>22</a:t>
            </a:fld>
            <a:endParaRPr lang="el-GR" dirty="0"/>
          </a:p>
        </p:txBody>
      </p:sp>
    </p:spTree>
    <p:extLst>
      <p:ext uri="{BB962C8B-B14F-4D97-AF65-F5344CB8AC3E}">
        <p14:creationId xmlns:p14="http://schemas.microsoft.com/office/powerpoint/2010/main" val="222019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7C5710-0A7F-4400-A985-A816CE352AEF}"/>
              </a:ext>
            </a:extLst>
          </p:cNvPr>
          <p:cNvSpPr>
            <a:spLocks noGrp="1"/>
          </p:cNvSpPr>
          <p:nvPr>
            <p:ph type="title"/>
          </p:nvPr>
        </p:nvSpPr>
        <p:spPr/>
        <p:txBody>
          <a:bodyPr>
            <a:normAutofit fontScale="90000"/>
          </a:bodyPr>
          <a:lstStyle/>
          <a:p>
            <a:r>
              <a:rPr lang="el-GR" dirty="0"/>
              <a:t>Πώς ο εγκέφαλος αντιλαμβάνεται τις λέξεις!</a:t>
            </a:r>
            <a:br>
              <a:rPr lang="el-GR" dirty="0"/>
            </a:br>
            <a:endParaRPr lang="el-GR" dirty="0"/>
          </a:p>
        </p:txBody>
      </p:sp>
      <p:sp>
        <p:nvSpPr>
          <p:cNvPr id="3" name="Θέση περιεχομένου 2">
            <a:extLst>
              <a:ext uri="{FF2B5EF4-FFF2-40B4-BE49-F238E27FC236}">
                <a16:creationId xmlns:a16="http://schemas.microsoft.com/office/drawing/2014/main" id="{7E331024-2587-4DE8-83A5-78EFAF16A82C}"/>
              </a:ext>
            </a:extLst>
          </p:cNvPr>
          <p:cNvSpPr>
            <a:spLocks noGrp="1"/>
          </p:cNvSpPr>
          <p:nvPr>
            <p:ph idx="1"/>
          </p:nvPr>
        </p:nvSpPr>
        <p:spPr>
          <a:xfrm>
            <a:off x="531812" y="1216403"/>
            <a:ext cx="11481222" cy="5444455"/>
          </a:xfrm>
        </p:spPr>
        <p:txBody>
          <a:bodyPr>
            <a:normAutofit fontScale="55000" lnSpcReduction="20000"/>
          </a:bodyPr>
          <a:lstStyle/>
          <a:p>
            <a:endParaRPr lang="el-GR" dirty="0"/>
          </a:p>
          <a:p>
            <a:r>
              <a:rPr lang="el-GR" sz="3600" dirty="0"/>
              <a:t>Το παρακάτω κείμενο υπάρχει στο διαδίκτυο αρκετό καιρό, διαβάστε το με άνεση και αυτοπεποίθηση. Μην σας ξενίζει το πώς είναι γραμμένο, , μπορείτε να το διαβάσετε «νεράκι»  . Ακολουθούν   προσωπικά σχόλια που ποτέ δεν έχω δει αλλού , όμως πρέπει να αποτιμηθεί  αυτή η ανακάλυψη και να γίνουν κάποια λίγα σχόλια παιδαγωγικής υφής....</a:t>
            </a:r>
          </a:p>
          <a:p>
            <a:r>
              <a:rPr lang="el-GR" sz="3600" dirty="0" err="1"/>
              <a:t>Σνφμύωα</a:t>
            </a:r>
            <a:r>
              <a:rPr lang="el-GR" sz="3600" dirty="0"/>
              <a:t> με </a:t>
            </a:r>
            <a:r>
              <a:rPr lang="el-GR" sz="3600" dirty="0" err="1"/>
              <a:t>μαι</a:t>
            </a:r>
            <a:r>
              <a:rPr lang="el-GR" sz="3600" dirty="0"/>
              <a:t> </a:t>
            </a:r>
            <a:r>
              <a:rPr lang="el-GR" sz="3600" dirty="0" err="1"/>
              <a:t>έυρενα</a:t>
            </a:r>
            <a:r>
              <a:rPr lang="el-GR" sz="3600" dirty="0"/>
              <a:t> </a:t>
            </a:r>
            <a:r>
              <a:rPr lang="el-GR" sz="3600" dirty="0" err="1"/>
              <a:t>σοτ</a:t>
            </a:r>
            <a:r>
              <a:rPr lang="el-GR" sz="3600" dirty="0"/>
              <a:t> </a:t>
            </a:r>
            <a:r>
              <a:rPr lang="el-GR" sz="3600" dirty="0" err="1"/>
              <a:t>Πμανιπσητετο</a:t>
            </a:r>
            <a:r>
              <a:rPr lang="el-GR" sz="3600" dirty="0"/>
              <a:t> </a:t>
            </a:r>
            <a:r>
              <a:rPr lang="el-GR" sz="3600" dirty="0" err="1"/>
              <a:t>τυο</a:t>
            </a:r>
            <a:r>
              <a:rPr lang="el-GR" sz="3600" dirty="0"/>
              <a:t> </a:t>
            </a:r>
            <a:r>
              <a:rPr lang="el-GR" sz="3600" dirty="0" err="1"/>
              <a:t>Κμτρπιαιζ</a:t>
            </a:r>
            <a:r>
              <a:rPr lang="el-GR" sz="3600" dirty="0"/>
              <a:t>, </a:t>
            </a:r>
            <a:r>
              <a:rPr lang="el-GR" sz="3600" dirty="0" err="1"/>
              <a:t>δνε</a:t>
            </a:r>
            <a:r>
              <a:rPr lang="el-GR" sz="3600" dirty="0"/>
              <a:t> </a:t>
            </a:r>
            <a:r>
              <a:rPr lang="el-GR" sz="3600" dirty="0" err="1"/>
              <a:t>πεαιζι</a:t>
            </a:r>
            <a:r>
              <a:rPr lang="el-GR" sz="3600" dirty="0"/>
              <a:t> </a:t>
            </a:r>
            <a:r>
              <a:rPr lang="el-GR" sz="3600" dirty="0" err="1"/>
              <a:t>ρλόο</a:t>
            </a:r>
            <a:endParaRPr lang="el-GR" sz="3600" dirty="0"/>
          </a:p>
          <a:p>
            <a:r>
              <a:rPr lang="el-GR" sz="3600" dirty="0"/>
              <a:t>με τι </a:t>
            </a:r>
            <a:r>
              <a:rPr lang="el-GR" sz="3600" dirty="0" err="1"/>
              <a:t>σριεά</a:t>
            </a:r>
            <a:r>
              <a:rPr lang="el-GR" sz="3600" dirty="0"/>
              <a:t> </a:t>
            </a:r>
            <a:r>
              <a:rPr lang="el-GR" sz="3600" dirty="0" err="1"/>
              <a:t>ενίαι</a:t>
            </a:r>
            <a:r>
              <a:rPr lang="el-GR" sz="3600" dirty="0"/>
              <a:t> </a:t>
            </a:r>
            <a:r>
              <a:rPr lang="el-GR" sz="3600" dirty="0" err="1"/>
              <a:t>τοθοπεμετενα</a:t>
            </a:r>
            <a:r>
              <a:rPr lang="el-GR" sz="3600" dirty="0"/>
              <a:t> τα </a:t>
            </a:r>
            <a:r>
              <a:rPr lang="el-GR" sz="3600" dirty="0" err="1"/>
              <a:t>γταμαμρά</a:t>
            </a:r>
            <a:r>
              <a:rPr lang="el-GR" sz="3600" dirty="0"/>
              <a:t> </a:t>
            </a:r>
            <a:r>
              <a:rPr lang="el-GR" sz="3600" dirty="0" err="1"/>
              <a:t>μσέα</a:t>
            </a:r>
            <a:r>
              <a:rPr lang="el-GR" sz="3600" dirty="0"/>
              <a:t> σε </a:t>
            </a:r>
            <a:r>
              <a:rPr lang="el-GR" sz="3600" dirty="0" err="1"/>
              <a:t>μαί</a:t>
            </a:r>
            <a:r>
              <a:rPr lang="el-GR" sz="3600" dirty="0"/>
              <a:t> </a:t>
            </a:r>
            <a:r>
              <a:rPr lang="el-GR" sz="3600" dirty="0" err="1"/>
              <a:t>λξηέ</a:t>
            </a:r>
            <a:r>
              <a:rPr lang="el-GR" sz="3600" dirty="0"/>
              <a:t>, </a:t>
            </a:r>
            <a:r>
              <a:rPr lang="el-GR" sz="3600" dirty="0" err="1"/>
              <a:t>αεκρί</a:t>
            </a:r>
            <a:r>
              <a:rPr lang="el-GR" sz="3600" dirty="0"/>
              <a:t> το</a:t>
            </a:r>
          </a:p>
          <a:p>
            <a:r>
              <a:rPr lang="el-GR" sz="3600" dirty="0" err="1"/>
              <a:t>πώτρο</a:t>
            </a:r>
            <a:r>
              <a:rPr lang="el-GR" sz="3600" dirty="0"/>
              <a:t> </a:t>
            </a:r>
            <a:r>
              <a:rPr lang="el-GR" sz="3600" dirty="0" err="1"/>
              <a:t>κια</a:t>
            </a:r>
            <a:r>
              <a:rPr lang="el-GR" sz="3600" dirty="0"/>
              <a:t> το </a:t>
            </a:r>
            <a:r>
              <a:rPr lang="el-GR" sz="3600" dirty="0" err="1"/>
              <a:t>ταελείτυο</a:t>
            </a:r>
            <a:r>
              <a:rPr lang="el-GR" sz="3600" dirty="0"/>
              <a:t> </a:t>
            </a:r>
            <a:r>
              <a:rPr lang="el-GR" sz="3600" dirty="0" err="1"/>
              <a:t>γάμρμα</a:t>
            </a:r>
            <a:r>
              <a:rPr lang="el-GR" sz="3600" dirty="0"/>
              <a:t> να </a:t>
            </a:r>
            <a:r>
              <a:rPr lang="el-GR" sz="3600" dirty="0" err="1"/>
              <a:t>ενιαί</a:t>
            </a:r>
            <a:r>
              <a:rPr lang="el-GR" sz="3600" dirty="0"/>
              <a:t> </a:t>
            </a:r>
            <a:r>
              <a:rPr lang="el-GR" sz="3600" dirty="0" err="1"/>
              <a:t>σητ</a:t>
            </a:r>
            <a:r>
              <a:rPr lang="el-GR" sz="3600" dirty="0"/>
              <a:t> </a:t>
            </a:r>
            <a:r>
              <a:rPr lang="el-GR" sz="3600" dirty="0" err="1"/>
              <a:t>στωσή</a:t>
            </a:r>
            <a:r>
              <a:rPr lang="el-GR" sz="3600" dirty="0"/>
              <a:t> </a:t>
            </a:r>
            <a:r>
              <a:rPr lang="el-GR" sz="3600" dirty="0" err="1"/>
              <a:t>θσέη</a:t>
            </a:r>
            <a:r>
              <a:rPr lang="el-GR" sz="3600" dirty="0"/>
              <a:t>.</a:t>
            </a:r>
          </a:p>
          <a:p>
            <a:r>
              <a:rPr lang="el-GR" sz="3600" dirty="0"/>
              <a:t>Τα </a:t>
            </a:r>
            <a:r>
              <a:rPr lang="el-GR" sz="3600" dirty="0" err="1"/>
              <a:t>υλοπιόπα</a:t>
            </a:r>
            <a:r>
              <a:rPr lang="el-GR" sz="3600" dirty="0"/>
              <a:t> </a:t>
            </a:r>
            <a:r>
              <a:rPr lang="el-GR" sz="3600" dirty="0" err="1"/>
              <a:t>μροπούν</a:t>
            </a:r>
            <a:r>
              <a:rPr lang="el-GR" sz="3600" dirty="0"/>
              <a:t> να </a:t>
            </a:r>
            <a:r>
              <a:rPr lang="el-GR" sz="3600" dirty="0" err="1"/>
              <a:t>ενίαι</a:t>
            </a:r>
            <a:r>
              <a:rPr lang="el-GR" sz="3600" dirty="0"/>
              <a:t> σε </a:t>
            </a:r>
            <a:r>
              <a:rPr lang="el-GR" sz="3600" dirty="0" err="1"/>
              <a:t>τχίυεας</a:t>
            </a:r>
            <a:r>
              <a:rPr lang="el-GR" sz="3600" dirty="0"/>
              <a:t> </a:t>
            </a:r>
            <a:r>
              <a:rPr lang="el-GR" sz="3600" dirty="0" err="1"/>
              <a:t>θιέεσς</a:t>
            </a:r>
            <a:r>
              <a:rPr lang="el-GR" sz="3600" dirty="0"/>
              <a:t> </a:t>
            </a:r>
            <a:r>
              <a:rPr lang="el-GR" sz="3600" dirty="0" err="1"/>
              <a:t>κια</a:t>
            </a:r>
            <a:r>
              <a:rPr lang="el-GR" sz="3600" dirty="0"/>
              <a:t> να </a:t>
            </a:r>
            <a:r>
              <a:rPr lang="el-GR" sz="3600" dirty="0" err="1"/>
              <a:t>μροπετίε</a:t>
            </a:r>
            <a:r>
              <a:rPr lang="el-GR" sz="3600" dirty="0"/>
              <a:t> να </a:t>
            </a:r>
            <a:r>
              <a:rPr lang="el-GR" sz="3600" dirty="0" err="1"/>
              <a:t>τςι</a:t>
            </a:r>
            <a:endParaRPr lang="el-GR" sz="3600" dirty="0"/>
          </a:p>
          <a:p>
            <a:r>
              <a:rPr lang="el-GR" sz="3600" dirty="0" err="1"/>
              <a:t>δαβαιάεστε</a:t>
            </a:r>
            <a:r>
              <a:rPr lang="el-GR" sz="3600" dirty="0"/>
              <a:t> </a:t>
            </a:r>
            <a:r>
              <a:rPr lang="el-GR" sz="3600" dirty="0" err="1"/>
              <a:t>χρωίς</a:t>
            </a:r>
            <a:r>
              <a:rPr lang="el-GR" sz="3600" dirty="0"/>
              <a:t> </a:t>
            </a:r>
            <a:r>
              <a:rPr lang="el-GR" sz="3600" dirty="0" err="1"/>
              <a:t>πλβημόρα</a:t>
            </a:r>
            <a:r>
              <a:rPr lang="el-GR" sz="3600" dirty="0"/>
              <a:t>. </a:t>
            </a:r>
            <a:r>
              <a:rPr lang="el-GR" sz="3600" dirty="0" err="1"/>
              <a:t>Ατυό</a:t>
            </a:r>
            <a:r>
              <a:rPr lang="el-GR" sz="3600" dirty="0"/>
              <a:t> </a:t>
            </a:r>
            <a:r>
              <a:rPr lang="el-GR" sz="3600" dirty="0" err="1"/>
              <a:t>γνίταει</a:t>
            </a:r>
            <a:r>
              <a:rPr lang="el-GR" sz="3600" dirty="0"/>
              <a:t> </a:t>
            </a:r>
            <a:r>
              <a:rPr lang="el-GR" sz="3600" dirty="0" err="1"/>
              <a:t>γαιτί</a:t>
            </a:r>
            <a:r>
              <a:rPr lang="el-GR" sz="3600" dirty="0"/>
              <a:t> ο </a:t>
            </a:r>
            <a:r>
              <a:rPr lang="el-GR" sz="3600" dirty="0" err="1"/>
              <a:t>απρώνθονις</a:t>
            </a:r>
            <a:r>
              <a:rPr lang="el-GR" sz="3600" dirty="0"/>
              <a:t> </a:t>
            </a:r>
            <a:r>
              <a:rPr lang="el-GR" sz="3600" dirty="0" err="1"/>
              <a:t>εκέγλφοας</a:t>
            </a:r>
            <a:endParaRPr lang="el-GR" sz="3600" dirty="0"/>
          </a:p>
          <a:p>
            <a:r>
              <a:rPr lang="el-GR" sz="3600" dirty="0" err="1"/>
              <a:t>δνε</a:t>
            </a:r>
            <a:r>
              <a:rPr lang="el-GR" sz="3600" dirty="0"/>
              <a:t> </a:t>
            </a:r>
            <a:r>
              <a:rPr lang="el-GR" sz="3600" dirty="0" err="1"/>
              <a:t>δαεβζιάι</a:t>
            </a:r>
            <a:r>
              <a:rPr lang="el-GR" sz="3600" dirty="0"/>
              <a:t> </a:t>
            </a:r>
            <a:r>
              <a:rPr lang="el-GR" sz="3600" dirty="0" err="1"/>
              <a:t>γάμρμα</a:t>
            </a:r>
            <a:r>
              <a:rPr lang="el-GR" sz="3600" dirty="0"/>
              <a:t> </a:t>
            </a:r>
            <a:r>
              <a:rPr lang="el-GR" sz="3600" dirty="0" err="1"/>
              <a:t>γάμρμα</a:t>
            </a:r>
            <a:r>
              <a:rPr lang="el-GR" sz="3600" dirty="0"/>
              <a:t> </a:t>
            </a:r>
            <a:r>
              <a:rPr lang="el-GR" sz="3600" dirty="0" err="1"/>
              <a:t>κθάε</a:t>
            </a:r>
            <a:r>
              <a:rPr lang="el-GR" sz="3600" dirty="0"/>
              <a:t> </a:t>
            </a:r>
            <a:r>
              <a:rPr lang="el-GR" sz="3600" dirty="0" err="1"/>
              <a:t>λξηέ</a:t>
            </a:r>
            <a:r>
              <a:rPr lang="el-GR" sz="3600" dirty="0"/>
              <a:t> αλλά </a:t>
            </a:r>
            <a:r>
              <a:rPr lang="el-GR" sz="3600" dirty="0" err="1"/>
              <a:t>τνη</a:t>
            </a:r>
            <a:r>
              <a:rPr lang="el-GR" sz="3600" dirty="0"/>
              <a:t> </a:t>
            </a:r>
            <a:r>
              <a:rPr lang="el-GR" sz="3600" dirty="0" err="1"/>
              <a:t>λξηέ</a:t>
            </a:r>
            <a:r>
              <a:rPr lang="el-GR" sz="3600" dirty="0"/>
              <a:t> </a:t>
            </a:r>
            <a:r>
              <a:rPr lang="el-GR" sz="3600" dirty="0" err="1"/>
              <a:t>σνα</a:t>
            </a:r>
            <a:r>
              <a:rPr lang="el-GR" sz="3600" dirty="0"/>
              <a:t> </a:t>
            </a:r>
            <a:r>
              <a:rPr lang="el-GR" sz="3600" dirty="0" err="1"/>
              <a:t>σνύλοο</a:t>
            </a:r>
            <a:r>
              <a:rPr lang="el-GR" sz="3600" dirty="0"/>
              <a:t>.</a:t>
            </a:r>
          </a:p>
          <a:p>
            <a:r>
              <a:rPr lang="el-GR" sz="3600" dirty="0" err="1"/>
              <a:t>Ατίπτσυεο</a:t>
            </a:r>
            <a:r>
              <a:rPr lang="el-GR" sz="3600" dirty="0"/>
              <a:t> ε;</a:t>
            </a:r>
          </a:p>
          <a:p>
            <a:pPr marL="0" indent="0">
              <a:buNone/>
            </a:pPr>
            <a:r>
              <a:rPr lang="el-GR" sz="3600" dirty="0"/>
              <a:t> </a:t>
            </a:r>
            <a:r>
              <a:rPr lang="en-US" sz="3600" dirty="0" err="1"/>
              <a:t>Aoccdrnig</a:t>
            </a:r>
            <a:r>
              <a:rPr lang="en-US" sz="3600" dirty="0"/>
              <a:t> to a </a:t>
            </a:r>
            <a:r>
              <a:rPr lang="en-US" sz="3600" dirty="0" err="1"/>
              <a:t>rscheearch</a:t>
            </a:r>
            <a:r>
              <a:rPr lang="en-US" sz="3600" dirty="0"/>
              <a:t> at </a:t>
            </a:r>
            <a:r>
              <a:rPr lang="en-US" sz="3600" dirty="0" err="1"/>
              <a:t>Cmabrigde</a:t>
            </a:r>
            <a:r>
              <a:rPr lang="en-US" sz="3600" dirty="0"/>
              <a:t> </a:t>
            </a:r>
            <a:r>
              <a:rPr lang="en-US" sz="3600" dirty="0" err="1"/>
              <a:t>Uinervtisy</a:t>
            </a:r>
            <a:r>
              <a:rPr lang="en-US" sz="3600" dirty="0"/>
              <a:t>, it </a:t>
            </a:r>
            <a:r>
              <a:rPr lang="en-US" sz="3600" dirty="0" err="1"/>
              <a:t>deosn't</a:t>
            </a:r>
            <a:r>
              <a:rPr lang="en-US" sz="3600" dirty="0"/>
              <a:t> </a:t>
            </a:r>
            <a:r>
              <a:rPr lang="en-US" sz="3600" dirty="0" err="1"/>
              <a:t>mttaer</a:t>
            </a:r>
            <a:endParaRPr lang="en-US" sz="3600" dirty="0"/>
          </a:p>
          <a:p>
            <a:pPr marL="0" indent="0">
              <a:buNone/>
            </a:pPr>
            <a:r>
              <a:rPr lang="en-US" sz="3600" dirty="0"/>
              <a:t> in </a:t>
            </a:r>
            <a:r>
              <a:rPr lang="en-US" sz="3600" dirty="0" err="1"/>
              <a:t>waht</a:t>
            </a:r>
            <a:r>
              <a:rPr lang="en-US" sz="3600" dirty="0"/>
              <a:t> </a:t>
            </a:r>
            <a:r>
              <a:rPr lang="en-US" sz="3600" dirty="0" err="1"/>
              <a:t>oredr</a:t>
            </a:r>
            <a:r>
              <a:rPr lang="en-US" sz="3600" dirty="0"/>
              <a:t> the </a:t>
            </a:r>
            <a:r>
              <a:rPr lang="en-US" sz="3600" dirty="0" err="1"/>
              <a:t>ltteers</a:t>
            </a:r>
            <a:r>
              <a:rPr lang="en-US" sz="3600" dirty="0"/>
              <a:t> in a </a:t>
            </a:r>
            <a:r>
              <a:rPr lang="en-US" sz="3600" dirty="0" err="1"/>
              <a:t>wrod</a:t>
            </a:r>
            <a:r>
              <a:rPr lang="en-US" sz="3600" dirty="0"/>
              <a:t> are, the </a:t>
            </a:r>
            <a:r>
              <a:rPr lang="en-US" sz="3600" dirty="0" err="1"/>
              <a:t>olny</a:t>
            </a:r>
            <a:r>
              <a:rPr lang="en-US" sz="3600" dirty="0"/>
              <a:t> </a:t>
            </a:r>
            <a:r>
              <a:rPr lang="en-US" sz="3600" dirty="0" err="1"/>
              <a:t>iprmoetnt</a:t>
            </a:r>
            <a:r>
              <a:rPr lang="en-US" sz="3600" dirty="0"/>
              <a:t> </a:t>
            </a:r>
            <a:r>
              <a:rPr lang="en-US" sz="3600" dirty="0" err="1"/>
              <a:t>tihng</a:t>
            </a:r>
            <a:r>
              <a:rPr lang="en-US" sz="3600" dirty="0"/>
              <a:t> </a:t>
            </a:r>
            <a:r>
              <a:rPr lang="en-US" sz="3600" dirty="0" err="1"/>
              <a:t>istaht</a:t>
            </a:r>
            <a:r>
              <a:rPr lang="en-US" sz="3600" dirty="0"/>
              <a:t> the </a:t>
            </a:r>
            <a:r>
              <a:rPr lang="en-US" sz="3600" dirty="0" err="1"/>
              <a:t>frist</a:t>
            </a:r>
            <a:r>
              <a:rPr lang="en-US" sz="3600" dirty="0"/>
              <a:t> and </a:t>
            </a:r>
            <a:r>
              <a:rPr lang="en-US" sz="3600" dirty="0" err="1"/>
              <a:t>lsat</a:t>
            </a:r>
            <a:r>
              <a:rPr lang="en-US" sz="3600" dirty="0"/>
              <a:t> </a:t>
            </a:r>
            <a:r>
              <a:rPr lang="en-US" sz="3600" dirty="0" err="1"/>
              <a:t>ltteer</a:t>
            </a:r>
            <a:r>
              <a:rPr lang="en-US" sz="3600" dirty="0"/>
              <a:t> be at the </a:t>
            </a:r>
            <a:r>
              <a:rPr lang="en-US" sz="3600" dirty="0" err="1"/>
              <a:t>rghit</a:t>
            </a:r>
            <a:r>
              <a:rPr lang="en-US" sz="3600" dirty="0"/>
              <a:t> </a:t>
            </a:r>
            <a:r>
              <a:rPr lang="en-US" sz="3600" dirty="0" err="1"/>
              <a:t>pclae</a:t>
            </a:r>
            <a:r>
              <a:rPr lang="en-US" sz="3600" dirty="0"/>
              <a:t>. The </a:t>
            </a:r>
            <a:r>
              <a:rPr lang="en-US" sz="3600" dirty="0" err="1"/>
              <a:t>rset</a:t>
            </a:r>
            <a:r>
              <a:rPr lang="en-US" sz="3600" dirty="0"/>
              <a:t> can be a total </a:t>
            </a:r>
            <a:r>
              <a:rPr lang="en-US" sz="3600" dirty="0" err="1"/>
              <a:t>mses</a:t>
            </a:r>
            <a:r>
              <a:rPr lang="en-US" sz="3600" dirty="0"/>
              <a:t> and you can </a:t>
            </a:r>
            <a:r>
              <a:rPr lang="en-US" sz="3600" dirty="0" err="1"/>
              <a:t>sitll</a:t>
            </a:r>
            <a:r>
              <a:rPr lang="en-US" sz="3600" dirty="0"/>
              <a:t> </a:t>
            </a:r>
            <a:r>
              <a:rPr lang="en-US" sz="3600" dirty="0" err="1"/>
              <a:t>raed</a:t>
            </a:r>
            <a:r>
              <a:rPr lang="en-US" sz="3600" dirty="0"/>
              <a:t> it </a:t>
            </a:r>
            <a:r>
              <a:rPr lang="en-US" sz="3600" dirty="0" err="1"/>
              <a:t>wouthit</a:t>
            </a:r>
            <a:r>
              <a:rPr lang="en-US" sz="3600" dirty="0"/>
              <a:t>  </a:t>
            </a:r>
            <a:r>
              <a:rPr lang="en-US" sz="3600" dirty="0" err="1"/>
              <a:t>porbelm</a:t>
            </a:r>
            <a:r>
              <a:rPr lang="en-US" sz="3600" dirty="0"/>
              <a:t>. </a:t>
            </a:r>
            <a:r>
              <a:rPr lang="en-US" sz="3600" dirty="0" err="1"/>
              <a:t>Tihs</a:t>
            </a:r>
            <a:r>
              <a:rPr lang="en-US" sz="3600" dirty="0"/>
              <a:t> is </a:t>
            </a:r>
            <a:r>
              <a:rPr lang="en-US" sz="3600" dirty="0" err="1"/>
              <a:t>bcuseae</a:t>
            </a:r>
            <a:r>
              <a:rPr lang="en-US" sz="3600" dirty="0"/>
              <a:t> the </a:t>
            </a:r>
            <a:r>
              <a:rPr lang="en-US" sz="3600" dirty="0" err="1"/>
              <a:t>huamn</a:t>
            </a:r>
            <a:r>
              <a:rPr lang="en-US" sz="3600" dirty="0"/>
              <a:t> </a:t>
            </a:r>
            <a:r>
              <a:rPr lang="en-US" sz="3600" dirty="0" err="1"/>
              <a:t>mnid</a:t>
            </a:r>
            <a:r>
              <a:rPr lang="en-US" sz="3600" dirty="0"/>
              <a:t> </a:t>
            </a:r>
            <a:r>
              <a:rPr lang="en-US" sz="3600" dirty="0" err="1"/>
              <a:t>deos</a:t>
            </a:r>
            <a:r>
              <a:rPr lang="en-US" sz="3600" dirty="0"/>
              <a:t> not </a:t>
            </a:r>
            <a:r>
              <a:rPr lang="en-US" sz="3600" dirty="0" err="1"/>
              <a:t>raed</a:t>
            </a:r>
            <a:r>
              <a:rPr lang="en-US" sz="3600" dirty="0"/>
              <a:t> </a:t>
            </a:r>
            <a:r>
              <a:rPr lang="en-US" sz="3600" dirty="0" err="1"/>
              <a:t>ervey</a:t>
            </a:r>
            <a:r>
              <a:rPr lang="en-US" sz="3600" dirty="0"/>
              <a:t> </a:t>
            </a:r>
            <a:r>
              <a:rPr lang="en-US" sz="3600" dirty="0" err="1"/>
              <a:t>lteter</a:t>
            </a:r>
            <a:r>
              <a:rPr lang="en-US" sz="3600" dirty="0"/>
              <a:t> by  </a:t>
            </a:r>
            <a:r>
              <a:rPr lang="en-US" sz="3600" dirty="0" err="1"/>
              <a:t>istlef</a:t>
            </a:r>
            <a:r>
              <a:rPr lang="en-US" sz="3600" dirty="0"/>
              <a:t>, but the </a:t>
            </a:r>
            <a:r>
              <a:rPr lang="en-US" sz="3600" dirty="0" err="1"/>
              <a:t>wrod</a:t>
            </a:r>
            <a:r>
              <a:rPr lang="en-US" sz="3600" dirty="0"/>
              <a:t> as a </a:t>
            </a:r>
            <a:r>
              <a:rPr lang="en-US" sz="3600" dirty="0" err="1"/>
              <a:t>wlohe</a:t>
            </a:r>
            <a:r>
              <a:rPr lang="en-US" sz="3600" dirty="0"/>
              <a:t>.</a:t>
            </a:r>
            <a:r>
              <a:rPr lang="en-US" dirty="0"/>
              <a:t> </a:t>
            </a:r>
            <a:endParaRPr lang="el-GR" dirty="0"/>
          </a:p>
        </p:txBody>
      </p:sp>
      <p:sp>
        <p:nvSpPr>
          <p:cNvPr id="4" name="Θέση υποσέλιδου 3">
            <a:extLst>
              <a:ext uri="{FF2B5EF4-FFF2-40B4-BE49-F238E27FC236}">
                <a16:creationId xmlns:a16="http://schemas.microsoft.com/office/drawing/2014/main" id="{EA0055B5-4F9D-4F03-9229-6D7026F85F6B}"/>
              </a:ext>
            </a:extLst>
          </p:cNvPr>
          <p:cNvSpPr>
            <a:spLocks noGrp="1"/>
          </p:cNvSpPr>
          <p:nvPr>
            <p:ph type="ftr" sz="quarter" idx="11"/>
          </p:nvPr>
        </p:nvSpPr>
        <p:spPr/>
        <p:txBody>
          <a:bodyPr/>
          <a:lstStyle/>
          <a:p>
            <a:r>
              <a:rPr lang="el-GR"/>
              <a:t>Γιάννης Π. Πλατάρος Μαθηματικός</a:t>
            </a:r>
          </a:p>
        </p:txBody>
      </p:sp>
      <p:sp>
        <p:nvSpPr>
          <p:cNvPr id="5" name="Θέση αριθμού διαφάνειας 4">
            <a:extLst>
              <a:ext uri="{FF2B5EF4-FFF2-40B4-BE49-F238E27FC236}">
                <a16:creationId xmlns:a16="http://schemas.microsoft.com/office/drawing/2014/main" id="{0A884FB8-4CB2-4F81-963E-D4139EC6754C}"/>
              </a:ext>
            </a:extLst>
          </p:cNvPr>
          <p:cNvSpPr>
            <a:spLocks noGrp="1"/>
          </p:cNvSpPr>
          <p:nvPr>
            <p:ph type="sldNum" sz="quarter" idx="12"/>
          </p:nvPr>
        </p:nvSpPr>
        <p:spPr/>
        <p:txBody>
          <a:bodyPr/>
          <a:lstStyle/>
          <a:p>
            <a:fld id="{8AE6AAD5-8972-4671-9BE3-423CD86D46BF}" type="slidenum">
              <a:rPr lang="el-GR" smtClean="0"/>
              <a:t>23</a:t>
            </a:fld>
            <a:endParaRPr lang="el-GR"/>
          </a:p>
        </p:txBody>
      </p:sp>
    </p:spTree>
    <p:extLst>
      <p:ext uri="{BB962C8B-B14F-4D97-AF65-F5344CB8AC3E}">
        <p14:creationId xmlns:p14="http://schemas.microsoft.com/office/powerpoint/2010/main" val="2919343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765051-173C-4D43-B3D3-E59D2903A2B4}"/>
              </a:ext>
            </a:extLst>
          </p:cNvPr>
          <p:cNvSpPr>
            <a:spLocks noGrp="1"/>
          </p:cNvSpPr>
          <p:nvPr>
            <p:ph type="title"/>
          </p:nvPr>
        </p:nvSpPr>
        <p:spPr>
          <a:xfrm>
            <a:off x="2467090" y="113602"/>
            <a:ext cx="8911687" cy="607851"/>
          </a:xfrm>
        </p:spPr>
        <p:txBody>
          <a:bodyPr>
            <a:normAutofit fontScale="90000"/>
          </a:bodyPr>
          <a:lstStyle/>
          <a:p>
            <a:r>
              <a:rPr lang="el-GR" dirty="0"/>
              <a:t>Σχόλια </a:t>
            </a:r>
          </a:p>
        </p:txBody>
      </p:sp>
      <p:sp>
        <p:nvSpPr>
          <p:cNvPr id="3" name="Θέση περιεχομένου 2">
            <a:extLst>
              <a:ext uri="{FF2B5EF4-FFF2-40B4-BE49-F238E27FC236}">
                <a16:creationId xmlns:a16="http://schemas.microsoft.com/office/drawing/2014/main" id="{F048322A-1AB9-4ECA-BC51-800BC4E427BA}"/>
              </a:ext>
            </a:extLst>
          </p:cNvPr>
          <p:cNvSpPr>
            <a:spLocks noGrp="1"/>
          </p:cNvSpPr>
          <p:nvPr>
            <p:ph idx="1"/>
          </p:nvPr>
        </p:nvSpPr>
        <p:spPr>
          <a:xfrm>
            <a:off x="369117" y="787782"/>
            <a:ext cx="11826190" cy="5629796"/>
          </a:xfrm>
        </p:spPr>
        <p:txBody>
          <a:bodyPr>
            <a:normAutofit fontScale="77500" lnSpcReduction="20000"/>
          </a:bodyPr>
          <a:lstStyle/>
          <a:p>
            <a:r>
              <a:rPr lang="el-GR" dirty="0"/>
              <a:t>1. Θυμάστε που όλοι έλεγαν ΔΕΝ ότι πρέπει να καταργηθεί η διδασκαλία του συλλαβισμού του τύπου «</a:t>
            </a:r>
            <a:r>
              <a:rPr lang="el-GR" dirty="0" err="1"/>
              <a:t>γου</a:t>
            </a:r>
            <a:r>
              <a:rPr lang="el-GR" dirty="0"/>
              <a:t> και ά , ΓΑ» , «του και ά, ΤΑ» , όλο μαζί; ....ΚΑΤΣΟΥΛΙ! Το αντεπιχείρημα ήταν , ότι ο μαθητής απομνημονεύει οπτικά την λέξη και άρα πρέπει να την μάθει οπτικά. Αυτή η ανακάλυψη είναι </a:t>
            </a:r>
            <a:r>
              <a:rPr lang="el-GR" dirty="0" err="1"/>
              <a:t>ισχυροτέρα</a:t>
            </a:r>
            <a:r>
              <a:rPr lang="el-GR" dirty="0"/>
              <a:t> του παλαιού ισχυρισμού. Δεν παίζει τόσο μεγάλο ρόλο η οπτική εικόνα της λέξης όσο το να διατηρηθεί το πρώτο και το τελευταίο γράμμα αυτής και τα υπόλοιπα ας ανακατευτούν κατά το δοκούν! Ο εγκέφαλος την αναγνωρίζει, διότι λειτουργεί με τρόπο που το επιτρέπει αυτό και είναι προς περεταίρω διερεύνηση ...</a:t>
            </a:r>
          </a:p>
          <a:p>
            <a:r>
              <a:rPr lang="el-GR" dirty="0"/>
              <a:t>2. Θέλετε να κλέψετε σε ένα παιγνίδι με αναγραμματισμό; Θέλετε να ευνοήσετε κάποιον; Βάλτε του να βρει την λέξη « Λ υ ι ρ θ α β ο ν ς » . ΘΑ ΤΗΝ ΒΡΕΙ! (Εσείς ακόμη δεν την βρήκατε;) Θέλετε να ΜΗΝ ΤΗΝ ΒΡΕΙ; Βάλτε του «</a:t>
            </a:r>
            <a:r>
              <a:rPr lang="el-GR" dirty="0" err="1"/>
              <a:t>Βοναιρθυλς</a:t>
            </a:r>
            <a:r>
              <a:rPr lang="el-GR" dirty="0"/>
              <a:t>» (Σιγά να μην την βρει αμέσως!)</a:t>
            </a:r>
          </a:p>
          <a:p>
            <a:r>
              <a:rPr lang="el-GR" dirty="0"/>
              <a:t>3. Εκφράζω την εικασία , ότι αν οι πρώτες λέξεις που μαθαίνουν οι μικροί μαθητές έχουν το πρώτο και το τελευταίο γράμμα με </a:t>
            </a:r>
            <a:r>
              <a:rPr lang="el-GR" dirty="0" err="1"/>
              <a:t>παχείς</a:t>
            </a:r>
            <a:r>
              <a:rPr lang="el-GR" dirty="0"/>
              <a:t> χαρακτήρες, θα μάθουν ταχύτερα ανάγνωση. (Ας πάει κάποιος να κάνει έρευνα , μπορεί και να μην παίζει ρόλο, αλλά ΜΠΟΡΕΙ ΚΑΙ ΝΑ ΠΑΙΖΕΙ , οπότε είμαστε μπροστά σε κυριολεκτικά συγκλονιστική ανακάλυψη. Αυτός θα κάνει διδακτορική διατριβή , ενώ εγώ  απαιτώ αναφορά του ονοματεπωνύμου μου στην εργασία ε; )</a:t>
            </a:r>
          </a:p>
          <a:p>
            <a:r>
              <a:rPr lang="el-GR" dirty="0"/>
              <a:t>4. Δεν ξέρω αν σας δυσκόλεψε κάποια λέξη, την μικρή μου κόρη την δυσκόλεψε η λέξη «</a:t>
            </a:r>
            <a:r>
              <a:rPr lang="el-GR" dirty="0" err="1"/>
              <a:t>Καίμπριτζ</a:t>
            </a:r>
            <a:r>
              <a:rPr lang="el-GR" dirty="0"/>
              <a:t>» προφανώς διότι δεν την είχε ξαναδεί, δεν την είχε καταχωρίσει στην μνήμη της, άρα είναι αντικειμενικώς αδύνατον να γίνει </a:t>
            </a:r>
            <a:r>
              <a:rPr lang="el-GR" dirty="0" err="1"/>
              <a:t>ανάσυρση</a:t>
            </a:r>
            <a:r>
              <a:rPr lang="el-GR" dirty="0"/>
              <a:t> με αναγραμματισμό. Στα Αγγλικά αν δεν ξέρετε κάποια λέξη καθόλου, δεν είναι δυνατόν να την διαβάσετε , είναι λογικό.</a:t>
            </a:r>
          </a:p>
          <a:p>
            <a:r>
              <a:rPr lang="el-GR" dirty="0"/>
              <a:t>5. Έτσι εξηγείται που την πρώτη φορά που πήγα να διορθώσω </a:t>
            </a:r>
            <a:r>
              <a:rPr lang="el-GR" dirty="0" err="1"/>
              <a:t>τυπογραφημένο</a:t>
            </a:r>
            <a:r>
              <a:rPr lang="el-GR" dirty="0"/>
              <a:t> κείμενο μιας σελίδας Α4  διέγνωσα «Όλα Καλά» και είπα «</a:t>
            </a:r>
            <a:r>
              <a:rPr lang="el-GR" dirty="0" err="1"/>
              <a:t>τυποθείτω</a:t>
            </a:r>
            <a:r>
              <a:rPr lang="el-GR" dirty="0"/>
              <a:t>» και ο έμπειρος τυπογράφος χαμογελαστά μου βρήκε ....30 λάθη τέτοιου ή παρεμφερούς τύπου! Αυτός διάβαζε από το τέλος προς την αρχή! Αυτό φυσικά πριν από τους ορθογράφους του «</a:t>
            </a:r>
            <a:r>
              <a:rPr lang="el-GR" dirty="0" err="1"/>
              <a:t>γουώρντ</a:t>
            </a:r>
            <a:r>
              <a:rPr lang="el-GR" dirty="0"/>
              <a:t>» ε; </a:t>
            </a:r>
          </a:p>
          <a:p>
            <a:r>
              <a:rPr lang="el-GR" dirty="0"/>
              <a:t>5. Για άλλη μια φορά </a:t>
            </a:r>
            <a:r>
              <a:rPr lang="el-GR" dirty="0" err="1"/>
              <a:t>αποδεινύεται</a:t>
            </a:r>
            <a:r>
              <a:rPr lang="el-GR" dirty="0"/>
              <a:t>, ότι η επιστημονική αλήθεια είναι μπροστά στα μάτια μας και κρύβεται. Κρύβεται από την «κοινή λογική» και από τις λογικές που κουβαλούν όλοι του τύπου «έτσι είναι </a:t>
            </a:r>
            <a:r>
              <a:rPr lang="el-GR" dirty="0" err="1"/>
              <a:t>άν</a:t>
            </a:r>
            <a:r>
              <a:rPr lang="el-GR" dirty="0"/>
              <a:t> έτσι νοιώθετε, αν έτσι νομίζετε, αν έτσι σας φαίνεται «λογικό»!»  «Ο μαθητής μαθαίνει την εικόνα της λέξης!» Όχι! «Ο μαθητής μαθαίνει τα στοιχειώδη μέρη της λέξης, τις συλλαβές!» Τελικώς είχαν και οι δύο ΑΔΙΚΟ και δίκιο οι φοιτητές του </a:t>
            </a:r>
            <a:r>
              <a:rPr lang="el-GR" dirty="0" err="1"/>
              <a:t>Καίμπριτζ</a:t>
            </a:r>
            <a:r>
              <a:rPr lang="el-GR" dirty="0"/>
              <a:t> για να αποδειχθεί άλλη μια φορά, ότι ουδείς επιτρέπεται να υποστηρίζει ισχυρισμούς που δεν έχουν επαληθευθεί επιστημονικά . αν τα πράγματα ήταν όπως φαίνονται ότι είναι, δεν θα χρειαζόμαστε την επιστήμη , αλλά την «κοινή λογική» Φυσικά και δεν είναι έτσι και αυτό θα πρέπει να αποτελέσει ένα μικρό στοιχείο αυτογνωσίας και επιστημολογικού- φιλοσοφικού στοχασμού για τους διαφόρους προπέτες που μας υποδεικνύουν τι να κάνουμε και τι να μην κάνουμε ΧΩΡΙΣ ΕΡΕΥΝΑ!</a:t>
            </a:r>
          </a:p>
        </p:txBody>
      </p:sp>
      <p:sp>
        <p:nvSpPr>
          <p:cNvPr id="4" name="Θέση υποσέλιδου 3">
            <a:extLst>
              <a:ext uri="{FF2B5EF4-FFF2-40B4-BE49-F238E27FC236}">
                <a16:creationId xmlns:a16="http://schemas.microsoft.com/office/drawing/2014/main" id="{5462A6B4-3FD3-4C81-8D3C-CBD8D35B6DCA}"/>
              </a:ext>
            </a:extLst>
          </p:cNvPr>
          <p:cNvSpPr>
            <a:spLocks noGrp="1"/>
          </p:cNvSpPr>
          <p:nvPr>
            <p:ph type="ftr" sz="quarter" idx="11"/>
          </p:nvPr>
        </p:nvSpPr>
        <p:spPr>
          <a:xfrm>
            <a:off x="4476925" y="6566660"/>
            <a:ext cx="7619999" cy="267043"/>
          </a:xfrm>
        </p:spPr>
        <p:txBody>
          <a:bodyPr/>
          <a:lstStyle/>
          <a:p>
            <a:r>
              <a:rPr lang="el-GR" dirty="0"/>
              <a:t>Γιάννης Π. Πλατάρος Μαθηματικός</a:t>
            </a:r>
          </a:p>
        </p:txBody>
      </p:sp>
      <p:sp>
        <p:nvSpPr>
          <p:cNvPr id="5" name="Θέση αριθμού διαφάνειας 4">
            <a:extLst>
              <a:ext uri="{FF2B5EF4-FFF2-40B4-BE49-F238E27FC236}">
                <a16:creationId xmlns:a16="http://schemas.microsoft.com/office/drawing/2014/main" id="{F55D9B98-8626-4A1E-AB31-77205FBA45CF}"/>
              </a:ext>
            </a:extLst>
          </p:cNvPr>
          <p:cNvSpPr>
            <a:spLocks noGrp="1"/>
          </p:cNvSpPr>
          <p:nvPr>
            <p:ph type="sldNum" sz="quarter" idx="12"/>
          </p:nvPr>
        </p:nvSpPr>
        <p:spPr/>
        <p:txBody>
          <a:bodyPr/>
          <a:lstStyle/>
          <a:p>
            <a:fld id="{8AE6AAD5-8972-4671-9BE3-423CD86D46BF}" type="slidenum">
              <a:rPr lang="el-GR" smtClean="0"/>
              <a:t>24</a:t>
            </a:fld>
            <a:endParaRPr lang="el-GR"/>
          </a:p>
        </p:txBody>
      </p:sp>
    </p:spTree>
    <p:extLst>
      <p:ext uri="{BB962C8B-B14F-4D97-AF65-F5344CB8AC3E}">
        <p14:creationId xmlns:p14="http://schemas.microsoft.com/office/powerpoint/2010/main" val="1019800175"/>
      </p:ext>
    </p:extLst>
  </p:cSld>
  <p:clrMapOvr>
    <a:masterClrMapping/>
  </p:clrMapOvr>
</p:sld>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1212</TotalTime>
  <Words>3976</Words>
  <Application>Microsoft Office PowerPoint</Application>
  <PresentationFormat>Ευρεία οθόνη</PresentationFormat>
  <Paragraphs>246</Paragraphs>
  <Slides>24</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24</vt:i4>
      </vt:variant>
    </vt:vector>
  </HeadingPairs>
  <TitlesOfParts>
    <vt:vector size="30" baseType="lpstr">
      <vt:lpstr>Arial</vt:lpstr>
      <vt:lpstr>Calibri</vt:lpstr>
      <vt:lpstr>Century Gothic</vt:lpstr>
      <vt:lpstr>Wingdings</vt:lpstr>
      <vt:lpstr>Wingdings 3</vt:lpstr>
      <vt:lpstr>Θρόισμα</vt:lpstr>
      <vt:lpstr>Σημασία  της στίξης στο νόημα μιας φράσης -φωνήματος</vt:lpstr>
      <vt:lpstr>Αρχική φράση και μετασχηματισμοί:</vt:lpstr>
      <vt:lpstr>Τώρα –ίσως- χρειάζεται και λόγος για συνηθέστερα ατοπήματα</vt:lpstr>
      <vt:lpstr>«Εξέλιξη της Γλώσσας είναι η καθιέρωση των λαθών;»</vt:lpstr>
      <vt:lpstr>Το περιβόητο «τίθονται!»</vt:lpstr>
      <vt:lpstr>Υπέρτατη τελειότητα στην σύνταξη.</vt:lpstr>
      <vt:lpstr>Υπέρτατη τελειότητα στην ανάγνωση</vt:lpstr>
      <vt:lpstr>Υπέρτατη τελειότητα στην σύνθεση (1)</vt:lpstr>
      <vt:lpstr>Υπέρτατη τελειότητα στην σύνθεση (2)</vt:lpstr>
      <vt:lpstr>Υπέρτατη τελειότητα στην σύνθεση (3)</vt:lpstr>
      <vt:lpstr>Το θέμα με το ευφωνικόν «ν»</vt:lpstr>
      <vt:lpstr>Το θέμα με την «επίκτητη ευφυΐα!»</vt:lpstr>
      <vt:lpstr>Η μαθηματική δομή της Ελληνικής Γλώσσας. (Μία πρώτη δομή)</vt:lpstr>
      <vt:lpstr>Η μαθηματική δομή της Ελληνικής Γλώσσας. (Μία δεύτερη  δομή)</vt:lpstr>
      <vt:lpstr>Η μαθηματική δομή της Ελληνικής Γλώσσας. (Μία τρίτη  δομή, η βασική (1))</vt:lpstr>
      <vt:lpstr>Η μαθηματική δομή της Ελληνικής Γλώσσας. (Μία τρίτη  δομή, η βασική (2))</vt:lpstr>
      <vt:lpstr>Η μαθηματική δομή της Ελληνικής Γλώσσας. (Μία τρίτη  δομή, η βασική (3))</vt:lpstr>
      <vt:lpstr>Η μαθηματική δομή της Ελληνικής Γλώσσας. (Μία τρίτη  δομή, η βασική (4))</vt:lpstr>
      <vt:lpstr>Η μαθηματική δομή της Ελληνικής Γλώσσας. (Μία τρίτη  δομή, η βασική (5))</vt:lpstr>
      <vt:lpstr>Η μαθηματική δομή της Ελληνικής Γλώσσας. (Μία τρίτη  δομή, η βασική (6))</vt:lpstr>
      <vt:lpstr>Η μαθηματική δομή της Ελληνικής Γλώσσας. (Μία τρίτη  δομή, η βασική (7))</vt:lpstr>
      <vt:lpstr>Πώς γράφω και κατανοώ καλά τα Ελληνικά  Ο «πουπουϊσμός»</vt:lpstr>
      <vt:lpstr>Πώς ο εγκέφαλος αντιλαμβάνεται τις λέξεις! </vt:lpstr>
      <vt:lpstr>Σχόλια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Σημασία  της στίξης στο νόημα μιας φράσης -φωνήματος</dc:title>
  <dc:creator>Γιάννης Πλατάρος</dc:creator>
  <cp:lastModifiedBy>Γιάννης Πλατάρος</cp:lastModifiedBy>
  <cp:revision>60</cp:revision>
  <dcterms:created xsi:type="dcterms:W3CDTF">2018-01-17T18:45:42Z</dcterms:created>
  <dcterms:modified xsi:type="dcterms:W3CDTF">2018-02-01T20:57:38Z</dcterms:modified>
</cp:coreProperties>
</file>